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73" r:id="rId3"/>
    <p:sldId id="301" r:id="rId4"/>
    <p:sldId id="299" r:id="rId5"/>
    <p:sldId id="298" r:id="rId6"/>
    <p:sldId id="302" r:id="rId7"/>
    <p:sldId id="329" r:id="rId8"/>
    <p:sldId id="303" r:id="rId9"/>
    <p:sldId id="305" r:id="rId10"/>
    <p:sldId id="304" r:id="rId11"/>
    <p:sldId id="306" r:id="rId12"/>
    <p:sldId id="307" r:id="rId13"/>
    <p:sldId id="308" r:id="rId14"/>
    <p:sldId id="327" r:id="rId15"/>
    <p:sldId id="309" r:id="rId16"/>
    <p:sldId id="337" r:id="rId17"/>
    <p:sldId id="310" r:id="rId18"/>
    <p:sldId id="311" r:id="rId19"/>
    <p:sldId id="312" r:id="rId20"/>
    <p:sldId id="313" r:id="rId21"/>
    <p:sldId id="314" r:id="rId22"/>
    <p:sldId id="315" r:id="rId23"/>
    <p:sldId id="316" r:id="rId24"/>
    <p:sldId id="318" r:id="rId25"/>
    <p:sldId id="319" r:id="rId26"/>
    <p:sldId id="320" r:id="rId27"/>
    <p:sldId id="321" r:id="rId28"/>
    <p:sldId id="322" r:id="rId29"/>
    <p:sldId id="317" r:id="rId30"/>
    <p:sldId id="323" r:id="rId31"/>
    <p:sldId id="324" r:id="rId32"/>
    <p:sldId id="325" r:id="rId33"/>
    <p:sldId id="326" r:id="rId34"/>
    <p:sldId id="328" r:id="rId35"/>
    <p:sldId id="330" r:id="rId36"/>
    <p:sldId id="331" r:id="rId37"/>
    <p:sldId id="332" r:id="rId38"/>
    <p:sldId id="333" r:id="rId39"/>
    <p:sldId id="335" r:id="rId40"/>
    <p:sldId id="336" r:id="rId41"/>
  </p:sldIdLst>
  <p:sldSz cx="9144000" cy="6858000" type="screen4x3"/>
  <p:notesSz cx="6946900" cy="9283700"/>
  <p:custDataLst>
    <p:tags r:id="rId43"/>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6600"/>
    <a:srgbClr val="996633"/>
    <a:srgbClr val="993300"/>
    <a:srgbClr val="FFCC99"/>
    <a:srgbClr val="CC9900"/>
    <a:srgbClr val="FFCC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24" autoAdjust="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09900" cy="463550"/>
          </a:xfrm>
          <a:prstGeom prst="rect">
            <a:avLst/>
          </a:prstGeom>
          <a:noFill/>
          <a:ln w="9525">
            <a:noFill/>
            <a:miter lim="800000"/>
            <a:headEnd/>
            <a:tailEnd/>
          </a:ln>
        </p:spPr>
        <p:txBody>
          <a:bodyPr vert="horz" wrap="square" lIns="92738" tIns="46369" rIns="92738" bIns="46369" numCol="1" anchor="t" anchorCtr="0" compatLnSpc="1">
            <a:prstTxWarp prst="textNoShape">
              <a:avLst/>
            </a:prstTxWarp>
          </a:bodyPr>
          <a:lstStyle>
            <a:lvl1pPr defTabSz="927100" eaLnBrk="0" hangingPunct="0">
              <a:defRPr sz="1200">
                <a:latin typeface="Times New Roman" pitchFamily="18" charset="0"/>
              </a:defRPr>
            </a:lvl1pPr>
          </a:lstStyle>
          <a:p>
            <a:endParaRPr lang="en-US" dirty="0"/>
          </a:p>
        </p:txBody>
      </p:sp>
      <p:sp>
        <p:nvSpPr>
          <p:cNvPr id="2057" name="Rectangle 9"/>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p:spPr>
      </p:sp>
      <p:sp>
        <p:nvSpPr>
          <p:cNvPr id="2058" name="Rectangle 10"/>
          <p:cNvSpPr>
            <a:spLocks noGrp="1" noChangeArrowheads="1"/>
          </p:cNvSpPr>
          <p:nvPr>
            <p:ph type="body" sz="quarter" idx="3"/>
          </p:nvPr>
        </p:nvSpPr>
        <p:spPr bwMode="auto">
          <a:xfrm>
            <a:off x="925513" y="4410075"/>
            <a:ext cx="5095875" cy="4176713"/>
          </a:xfrm>
          <a:prstGeom prst="rect">
            <a:avLst/>
          </a:prstGeom>
          <a:noFill/>
          <a:ln w="9525">
            <a:noFill/>
            <a:miter lim="800000"/>
            <a:headEnd/>
            <a:tailEnd/>
          </a:ln>
        </p:spPr>
        <p:txBody>
          <a:bodyPr vert="horz" wrap="square" lIns="92738" tIns="46369" rIns="92738" bIns="4636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9" name="Rectangle 11"/>
          <p:cNvSpPr>
            <a:spLocks noGrp="1" noChangeArrowheads="1"/>
          </p:cNvSpPr>
          <p:nvPr>
            <p:ph type="dt" idx="1"/>
          </p:nvPr>
        </p:nvSpPr>
        <p:spPr bwMode="auto">
          <a:xfrm>
            <a:off x="3937000" y="0"/>
            <a:ext cx="3009900" cy="463550"/>
          </a:xfrm>
          <a:prstGeom prst="rect">
            <a:avLst/>
          </a:prstGeom>
          <a:noFill/>
          <a:ln w="9525">
            <a:noFill/>
            <a:miter lim="800000"/>
            <a:headEnd/>
            <a:tailEnd/>
          </a:ln>
        </p:spPr>
        <p:txBody>
          <a:bodyPr vert="horz" wrap="square" lIns="92738" tIns="46369" rIns="92738" bIns="46369" numCol="1" anchor="t" anchorCtr="0" compatLnSpc="1">
            <a:prstTxWarp prst="textNoShape">
              <a:avLst/>
            </a:prstTxWarp>
          </a:bodyPr>
          <a:lstStyle>
            <a:lvl1pPr algn="r" defTabSz="927100" eaLnBrk="0" hangingPunct="0">
              <a:defRPr sz="1200">
                <a:latin typeface="Times New Roman" pitchFamily="18" charset="0"/>
              </a:defRPr>
            </a:lvl1pPr>
          </a:lstStyle>
          <a:p>
            <a:endParaRPr lang="en-US" dirty="0"/>
          </a:p>
        </p:txBody>
      </p:sp>
      <p:sp>
        <p:nvSpPr>
          <p:cNvPr id="2060" name="Rectangle 12"/>
          <p:cNvSpPr>
            <a:spLocks noGrp="1" noChangeArrowheads="1"/>
          </p:cNvSpPr>
          <p:nvPr>
            <p:ph type="ftr" sz="quarter" idx="4"/>
          </p:nvPr>
        </p:nvSpPr>
        <p:spPr bwMode="auto">
          <a:xfrm>
            <a:off x="0" y="8820150"/>
            <a:ext cx="3009900" cy="463550"/>
          </a:xfrm>
          <a:prstGeom prst="rect">
            <a:avLst/>
          </a:prstGeom>
          <a:noFill/>
          <a:ln w="9525">
            <a:noFill/>
            <a:miter lim="800000"/>
            <a:headEnd/>
            <a:tailEnd/>
          </a:ln>
        </p:spPr>
        <p:txBody>
          <a:bodyPr vert="horz" wrap="square" lIns="92738" tIns="46369" rIns="92738" bIns="46369" numCol="1" anchor="b" anchorCtr="0" compatLnSpc="1">
            <a:prstTxWarp prst="textNoShape">
              <a:avLst/>
            </a:prstTxWarp>
          </a:bodyPr>
          <a:lstStyle>
            <a:lvl1pPr defTabSz="927100" eaLnBrk="0" hangingPunct="0">
              <a:defRPr sz="1200">
                <a:latin typeface="Times New Roman" pitchFamily="18" charset="0"/>
              </a:defRPr>
            </a:lvl1pPr>
          </a:lstStyle>
          <a:p>
            <a:endParaRPr lang="en-US" dirty="0"/>
          </a:p>
        </p:txBody>
      </p:sp>
      <p:sp>
        <p:nvSpPr>
          <p:cNvPr id="2061" name="Rectangle 13"/>
          <p:cNvSpPr>
            <a:spLocks noGrp="1" noChangeArrowheads="1"/>
          </p:cNvSpPr>
          <p:nvPr>
            <p:ph type="sldNum" sz="quarter" idx="5"/>
          </p:nvPr>
        </p:nvSpPr>
        <p:spPr bwMode="auto">
          <a:xfrm>
            <a:off x="3937000" y="8820150"/>
            <a:ext cx="3009900" cy="463550"/>
          </a:xfrm>
          <a:prstGeom prst="rect">
            <a:avLst/>
          </a:prstGeom>
          <a:noFill/>
          <a:ln w="9525">
            <a:noFill/>
            <a:miter lim="800000"/>
            <a:headEnd/>
            <a:tailEnd/>
          </a:ln>
        </p:spPr>
        <p:txBody>
          <a:bodyPr vert="horz" wrap="square" lIns="92738" tIns="46369" rIns="92738" bIns="46369" numCol="1" anchor="b" anchorCtr="0" compatLnSpc="1">
            <a:prstTxWarp prst="textNoShape">
              <a:avLst/>
            </a:prstTxWarp>
          </a:bodyPr>
          <a:lstStyle>
            <a:lvl1pPr algn="r" defTabSz="927100" eaLnBrk="0" hangingPunct="0">
              <a:defRPr sz="1200">
                <a:latin typeface="Times New Roman" pitchFamily="18" charset="0"/>
              </a:defRPr>
            </a:lvl1pPr>
          </a:lstStyle>
          <a:p>
            <a:fld id="{6A22A95C-0F9B-45D0-B1B8-082B70CAD45A}" type="slidenum">
              <a:rPr lang="en-US"/>
              <a:pPr/>
              <a:t>‹#›</a:t>
            </a:fld>
            <a:endParaRPr lang="en-US" dirty="0"/>
          </a:p>
        </p:txBody>
      </p:sp>
    </p:spTree>
    <p:extLst>
      <p:ext uri="{BB962C8B-B14F-4D97-AF65-F5344CB8AC3E}">
        <p14:creationId xmlns:p14="http://schemas.microsoft.com/office/powerpoint/2010/main" val="4812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23" name="Rectangle 3"/>
          <p:cNvSpPr>
            <a:spLocks noGrp="1" noChangeArrowheads="1"/>
          </p:cNvSpPr>
          <p:nvPr>
            <p:ph type="ctrTitle"/>
          </p:nvPr>
        </p:nvSpPr>
        <p:spPr>
          <a:xfrm>
            <a:off x="2438400" y="3352800"/>
            <a:ext cx="6324600" cy="1371600"/>
          </a:xfrm>
        </p:spPr>
        <p:txBody>
          <a:bodyPr/>
          <a:lstStyle>
            <a:lvl1pPr>
              <a:lnSpc>
                <a:spcPct val="90000"/>
              </a:lnSpc>
              <a:defRPr sz="4800"/>
            </a:lvl1pPr>
          </a:lstStyle>
          <a:p>
            <a:r>
              <a:rPr lang="en-US"/>
              <a:t>Click to edit Master title style</a:t>
            </a:r>
          </a:p>
        </p:txBody>
      </p:sp>
      <p:sp>
        <p:nvSpPr>
          <p:cNvPr id="30724" name="Rectangle 4"/>
          <p:cNvSpPr>
            <a:spLocks noGrp="1" noChangeArrowheads="1"/>
          </p:cNvSpPr>
          <p:nvPr>
            <p:ph type="subTitle" idx="1"/>
          </p:nvPr>
        </p:nvSpPr>
        <p:spPr>
          <a:xfrm>
            <a:off x="2438400" y="4724400"/>
            <a:ext cx="6324600" cy="685800"/>
          </a:xfrm>
        </p:spPr>
        <p:txBody>
          <a:bodyPr/>
          <a:lstStyle>
            <a:lvl1pPr marL="0" indent="0">
              <a:lnSpc>
                <a:spcPct val="80000"/>
              </a:lnSpc>
              <a:buFont typeface="Wingdings" pitchFamily="2" charset="2"/>
              <a:buNone/>
              <a:defRPr sz="3200"/>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77165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85800"/>
            <a:ext cx="516255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2057400"/>
            <a:ext cx="34671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2057400"/>
            <a:ext cx="34671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1524000" y="2057400"/>
            <a:ext cx="70866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13" name="Rectangle 17"/>
          <p:cNvSpPr>
            <a:spLocks noGrp="1" noChangeArrowheads="1"/>
          </p:cNvSpPr>
          <p:nvPr>
            <p:ph type="title"/>
          </p:nvPr>
        </p:nvSpPr>
        <p:spPr bwMode="auto">
          <a:xfrm>
            <a:off x="1524000" y="685800"/>
            <a:ext cx="7086600" cy="1371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pic>
        <p:nvPicPr>
          <p:cNvPr id="29723" name="Picture 27" descr="C:\Users\Nate\Documents\MooreConstructionGroup\LOGO.jpg"/>
          <p:cNvPicPr>
            <a:picLocks noChangeAspect="1" noChangeArrowheads="1"/>
          </p:cNvPicPr>
          <p:nvPr userDrawn="1"/>
        </p:nvPicPr>
        <p:blipFill>
          <a:blip r:embed="rId14" cstate="print"/>
          <a:srcRect/>
          <a:stretch>
            <a:fillRect/>
          </a:stretch>
        </p:blipFill>
        <p:spPr bwMode="auto">
          <a:xfrm>
            <a:off x="6927966" y="1"/>
            <a:ext cx="2216034" cy="685800"/>
          </a:xfrm>
          <a:prstGeom prst="rect">
            <a:avLst/>
          </a:prstGeom>
          <a:noFill/>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fontAlgn="base" hangingPunct="1">
        <a:spcBef>
          <a:spcPct val="0"/>
        </a:spcBef>
        <a:spcAft>
          <a:spcPct val="0"/>
        </a:spcAft>
        <a:defRPr sz="4000" b="1">
          <a:solidFill>
            <a:srgbClr val="0000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p:titleStyle>
    <p:bodyStyle>
      <a:lvl1pPr marL="342900" indent="-342900" algn="l" rtl="0" eaLnBrk="1" fontAlgn="base" hangingPunct="1">
        <a:spcBef>
          <a:spcPct val="20000"/>
        </a:spcBef>
        <a:spcAft>
          <a:spcPct val="0"/>
        </a:spcAft>
        <a:buClr>
          <a:srgbClr val="000000"/>
        </a:buClr>
        <a:buSzPct val="50000"/>
        <a:buFont typeface="Wingdings" pitchFamily="2" charset="2"/>
        <a:buChar char="n"/>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SzPct val="50000"/>
        <a:buFont typeface="Wingdings" pitchFamily="2" charset="2"/>
        <a:buChar char="n"/>
        <a:defRPr sz="2400">
          <a:solidFill>
            <a:srgbClr val="000000"/>
          </a:solidFill>
          <a:latin typeface="+mn-lt"/>
        </a:defRPr>
      </a:lvl2pPr>
      <a:lvl3pPr marL="1143000" indent="-228600" algn="l" rtl="0" eaLnBrk="1" fontAlgn="base" hangingPunct="1">
        <a:spcBef>
          <a:spcPct val="20000"/>
        </a:spcBef>
        <a:spcAft>
          <a:spcPct val="0"/>
        </a:spcAft>
        <a:buClr>
          <a:srgbClr val="000000"/>
        </a:buClr>
        <a:buSzPct val="50000"/>
        <a:buFont typeface="Wingdings" pitchFamily="2" charset="2"/>
        <a:buChar char="n"/>
        <a:defRPr sz="2000">
          <a:solidFill>
            <a:srgbClr val="000000"/>
          </a:solidFill>
          <a:latin typeface="+mn-lt"/>
        </a:defRPr>
      </a:lvl3pPr>
      <a:lvl4pPr marL="16002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4pPr>
      <a:lvl5pPr marL="20574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5pPr>
      <a:lvl6pPr marL="25146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6pPr>
      <a:lvl7pPr marL="29718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7pPr>
      <a:lvl8pPr marL="34290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8pPr>
      <a:lvl9pPr marL="38862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152400" y="3352800"/>
            <a:ext cx="8763000" cy="762000"/>
          </a:xfrm>
        </p:spPr>
        <p:txBody>
          <a:bodyPr/>
          <a:lstStyle/>
          <a:p>
            <a:r>
              <a:rPr lang="en-US" sz="4400" dirty="0"/>
              <a:t>Renovation Financing</a:t>
            </a:r>
          </a:p>
        </p:txBody>
      </p:sp>
      <p:sp>
        <p:nvSpPr>
          <p:cNvPr id="4103" name="Rectangle 7"/>
          <p:cNvSpPr>
            <a:spLocks noGrp="1" noChangeArrowheads="1"/>
          </p:cNvSpPr>
          <p:nvPr>
            <p:ph type="subTitle" idx="1"/>
          </p:nvPr>
        </p:nvSpPr>
        <p:spPr>
          <a:xfrm>
            <a:off x="4648200" y="4114800"/>
            <a:ext cx="6324600" cy="2362200"/>
          </a:xfrm>
        </p:spPr>
        <p:txBody>
          <a:bodyPr/>
          <a:lstStyle/>
          <a:p>
            <a:r>
              <a:rPr lang="en-US" sz="2400" i="1" dirty="0"/>
              <a:t>Presented by </a:t>
            </a:r>
            <a:r>
              <a:rPr lang="en-US" sz="2400" b="1" i="1" dirty="0"/>
              <a:t>Nate Moore</a:t>
            </a:r>
          </a:p>
          <a:p>
            <a:endParaRPr lang="en-US" sz="2400" i="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OVERVIEW</a:t>
            </a:r>
            <a:r>
              <a:rPr lang="en-US" dirty="0"/>
              <a:t/>
            </a:r>
            <a:br>
              <a:rPr lang="en-US" dirty="0"/>
            </a:br>
            <a:r>
              <a:rPr lang="en-US" sz="3200" b="0" i="1" dirty="0"/>
              <a:t>What, Why, How?</a:t>
            </a:r>
          </a:p>
        </p:txBody>
      </p:sp>
      <p:sp>
        <p:nvSpPr>
          <p:cNvPr id="3" name="Content Placeholder 2"/>
          <p:cNvSpPr>
            <a:spLocks noGrp="1"/>
          </p:cNvSpPr>
          <p:nvPr>
            <p:ph idx="1"/>
          </p:nvPr>
        </p:nvSpPr>
        <p:spPr>
          <a:xfrm>
            <a:off x="1524000" y="2438400"/>
            <a:ext cx="7086600" cy="4419600"/>
          </a:xfrm>
        </p:spPr>
        <p:txBody>
          <a:bodyPr/>
          <a:lstStyle/>
          <a:p>
            <a:pPr lvl="0"/>
            <a:r>
              <a:rPr lang="en-US" dirty="0"/>
              <a:t>REALTORS: Sell a Vision- what is possible, not what it currently is. Let the buyer create their Dream Home now.</a:t>
            </a:r>
          </a:p>
          <a:p>
            <a:pPr lvl="0"/>
            <a:r>
              <a:rPr lang="en-US" dirty="0"/>
              <a:t>Negative Listing notes: REO’s, Short Sales, HUD properties, “as-is”, cash only, CO responsibility of buyer, Handyman Special or needs TLC;  All can be financed with a Renovation Loan easily.</a:t>
            </a:r>
          </a:p>
          <a:p>
            <a:pPr lvl="0"/>
            <a:endParaRPr lang="en-US" dirty="0"/>
          </a:p>
        </p:txBody>
      </p:sp>
    </p:spTree>
    <p:extLst>
      <p:ext uri="{BB962C8B-B14F-4D97-AF65-F5344CB8AC3E}">
        <p14:creationId xmlns:p14="http://schemas.microsoft.com/office/powerpoint/2010/main" val="370080085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OVERVIEW</a:t>
            </a:r>
            <a:r>
              <a:rPr lang="en-US" dirty="0"/>
              <a:t/>
            </a:r>
            <a:br>
              <a:rPr lang="en-US" dirty="0"/>
            </a:br>
            <a:r>
              <a:rPr lang="en-US" sz="3200" b="0" i="1" dirty="0"/>
              <a:t>What, Why, How?</a:t>
            </a:r>
          </a:p>
        </p:txBody>
      </p:sp>
      <p:sp>
        <p:nvSpPr>
          <p:cNvPr id="3" name="Content Placeholder 2"/>
          <p:cNvSpPr>
            <a:spLocks noGrp="1"/>
          </p:cNvSpPr>
          <p:nvPr>
            <p:ph idx="1"/>
          </p:nvPr>
        </p:nvSpPr>
        <p:spPr>
          <a:xfrm>
            <a:off x="1524000" y="2438400"/>
            <a:ext cx="7086600" cy="4419600"/>
          </a:xfrm>
        </p:spPr>
        <p:txBody>
          <a:bodyPr/>
          <a:lstStyle/>
          <a:p>
            <a:pPr lvl="0"/>
            <a:r>
              <a:rPr lang="en-US" dirty="0"/>
              <a:t>Second Home Owners and Buyers can take advantage of the program (Home Style Only)</a:t>
            </a:r>
          </a:p>
          <a:p>
            <a:r>
              <a:rPr lang="en-US" dirty="0"/>
              <a:t>Investors can purchase homes in need of repairs, not limiting them to pay cash (this makes it possible for REALTORS to sell more units to an Investor by freeing capital to make multiple sales). They can also upgrade a property they own for increased rent rolls or to list for resale (Home Style Only)</a:t>
            </a:r>
          </a:p>
          <a:p>
            <a:pPr lvl="0"/>
            <a:endParaRPr lang="en-US" dirty="0"/>
          </a:p>
          <a:p>
            <a:pPr lvl="0"/>
            <a:endParaRPr lang="en-US" dirty="0"/>
          </a:p>
        </p:txBody>
      </p:sp>
    </p:spTree>
    <p:extLst>
      <p:ext uri="{BB962C8B-B14F-4D97-AF65-F5344CB8AC3E}">
        <p14:creationId xmlns:p14="http://schemas.microsoft.com/office/powerpoint/2010/main" val="103471595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OVERVIEW</a:t>
            </a:r>
            <a:r>
              <a:rPr lang="en-US" dirty="0"/>
              <a:t/>
            </a:r>
            <a:br>
              <a:rPr lang="en-US" dirty="0"/>
            </a:br>
            <a:r>
              <a:rPr lang="en-US" sz="3200" b="0" i="1" dirty="0"/>
              <a:t>What, Why, How?</a:t>
            </a:r>
          </a:p>
        </p:txBody>
      </p:sp>
      <p:sp>
        <p:nvSpPr>
          <p:cNvPr id="3" name="Content Placeholder 2"/>
          <p:cNvSpPr>
            <a:spLocks noGrp="1"/>
          </p:cNvSpPr>
          <p:nvPr>
            <p:ph idx="1"/>
          </p:nvPr>
        </p:nvSpPr>
        <p:spPr>
          <a:xfrm>
            <a:off x="1524000" y="2438400"/>
            <a:ext cx="7086600" cy="4419600"/>
          </a:xfrm>
        </p:spPr>
        <p:txBody>
          <a:bodyPr/>
          <a:lstStyle/>
          <a:p>
            <a:pPr lvl="0"/>
            <a:r>
              <a:rPr lang="en-US" dirty="0"/>
              <a:t>Second Home Owners and Buyers can take advantage of the program (Home Style Only)</a:t>
            </a:r>
          </a:p>
          <a:p>
            <a:r>
              <a:rPr lang="en-US" dirty="0"/>
              <a:t>Investors can purchase homes in need of repairs, not limiting them to pay cash (this makes it possible for REALTORS to sell more units to an Investor freeing up capital to make multiple sales). They can also upgrade a property they own for increased rent rolls or to list for resale (Home Style Only)</a:t>
            </a:r>
          </a:p>
          <a:p>
            <a:pPr lvl="0"/>
            <a:endParaRPr lang="en-US" dirty="0"/>
          </a:p>
          <a:p>
            <a:pPr lvl="0"/>
            <a:endParaRPr lang="en-US" dirty="0"/>
          </a:p>
        </p:txBody>
      </p:sp>
    </p:spTree>
    <p:extLst>
      <p:ext uri="{BB962C8B-B14F-4D97-AF65-F5344CB8AC3E}">
        <p14:creationId xmlns:p14="http://schemas.microsoft.com/office/powerpoint/2010/main" val="54723949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OVERVIEW</a:t>
            </a:r>
            <a:r>
              <a:rPr lang="en-US" dirty="0"/>
              <a:t/>
            </a:r>
            <a:br>
              <a:rPr lang="en-US" dirty="0"/>
            </a:br>
            <a:r>
              <a:rPr lang="en-US" sz="3200" b="0" i="1" dirty="0"/>
              <a:t>Down Payment Minimums</a:t>
            </a:r>
          </a:p>
        </p:txBody>
      </p:sp>
      <p:sp>
        <p:nvSpPr>
          <p:cNvPr id="3" name="Content Placeholder 2"/>
          <p:cNvSpPr>
            <a:spLocks noGrp="1"/>
          </p:cNvSpPr>
          <p:nvPr>
            <p:ph idx="1"/>
          </p:nvPr>
        </p:nvSpPr>
        <p:spPr>
          <a:xfrm>
            <a:off x="1524000" y="2438400"/>
            <a:ext cx="7086600" cy="4419600"/>
          </a:xfrm>
        </p:spPr>
        <p:txBody>
          <a:bodyPr/>
          <a:lstStyle/>
          <a:p>
            <a:pPr lvl="0"/>
            <a:r>
              <a:rPr lang="en-US" dirty="0"/>
              <a:t>Owner occupants  	 3.5%-5% down</a:t>
            </a:r>
          </a:p>
          <a:p>
            <a:pPr lvl="0"/>
            <a:r>
              <a:rPr lang="en-US" dirty="0"/>
              <a:t>2 unit primary residence 	15% down</a:t>
            </a:r>
          </a:p>
          <a:p>
            <a:pPr lvl="0"/>
            <a:r>
              <a:rPr lang="en-US" dirty="0"/>
              <a:t>Second homes        	10% down</a:t>
            </a:r>
          </a:p>
          <a:p>
            <a:pPr lvl="0"/>
            <a:r>
              <a:rPr lang="en-US" dirty="0"/>
              <a:t>Investors                  	15% down</a:t>
            </a:r>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81203560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OVERVIEW</a:t>
            </a:r>
            <a:r>
              <a:rPr lang="en-US" dirty="0"/>
              <a:t/>
            </a:r>
            <a:br>
              <a:rPr lang="en-US" dirty="0"/>
            </a:br>
            <a:r>
              <a:rPr lang="en-US" sz="3200" b="0" i="1" dirty="0"/>
              <a:t>Minimum Credit Score</a:t>
            </a:r>
          </a:p>
        </p:txBody>
      </p:sp>
      <p:sp>
        <p:nvSpPr>
          <p:cNvPr id="3" name="Content Placeholder 2"/>
          <p:cNvSpPr>
            <a:spLocks noGrp="1"/>
          </p:cNvSpPr>
          <p:nvPr>
            <p:ph idx="1"/>
          </p:nvPr>
        </p:nvSpPr>
        <p:spPr>
          <a:xfrm>
            <a:off x="1524000" y="2438400"/>
            <a:ext cx="7086600" cy="4419600"/>
          </a:xfrm>
        </p:spPr>
        <p:txBody>
          <a:bodyPr/>
          <a:lstStyle/>
          <a:p>
            <a:pPr lvl="0"/>
            <a:r>
              <a:rPr lang="en-US" dirty="0"/>
              <a:t>660 Owner Occupied and 2nd Home</a:t>
            </a:r>
          </a:p>
          <a:p>
            <a:pPr lvl="0"/>
            <a:r>
              <a:rPr lang="en-US" dirty="0"/>
              <a:t>660 (if self-employed)</a:t>
            </a:r>
          </a:p>
          <a:p>
            <a:pPr lvl="0"/>
            <a:r>
              <a:rPr lang="en-US" dirty="0"/>
              <a:t>700 (Investor)</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239810644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OVERVIEW</a:t>
            </a:r>
            <a:r>
              <a:rPr lang="en-US" dirty="0"/>
              <a:t/>
            </a:r>
            <a:br>
              <a:rPr lang="en-US" dirty="0"/>
            </a:br>
            <a:r>
              <a:rPr lang="en-US" sz="3200" b="0" i="1" dirty="0"/>
              <a:t>Loan Amount</a:t>
            </a:r>
          </a:p>
        </p:txBody>
      </p:sp>
      <p:sp>
        <p:nvSpPr>
          <p:cNvPr id="3" name="Content Placeholder 2"/>
          <p:cNvSpPr>
            <a:spLocks noGrp="1"/>
          </p:cNvSpPr>
          <p:nvPr>
            <p:ph idx="1"/>
          </p:nvPr>
        </p:nvSpPr>
        <p:spPr>
          <a:xfrm>
            <a:off x="1524000" y="2438400"/>
            <a:ext cx="7086600" cy="4419600"/>
          </a:xfrm>
        </p:spPr>
        <p:txBody>
          <a:bodyPr/>
          <a:lstStyle/>
          <a:p>
            <a:pPr marL="0" indent="0">
              <a:buNone/>
            </a:pPr>
            <a:r>
              <a:rPr lang="en-US" dirty="0"/>
              <a:t>For purchase transactions, loan-to-value ratio is based on the lesser of: </a:t>
            </a:r>
          </a:p>
          <a:p>
            <a:pPr marL="514350" indent="-514350">
              <a:buAutoNum type="arabicParenR"/>
            </a:pPr>
            <a:r>
              <a:rPr lang="en-US" dirty="0"/>
              <a:t>Purchase price and cost of renovation</a:t>
            </a:r>
          </a:p>
          <a:p>
            <a:pPr marL="514350" indent="-514350">
              <a:buAutoNum type="arabicParenR"/>
            </a:pPr>
            <a:r>
              <a:rPr lang="en-US" dirty="0"/>
              <a:t>The “As-Completed” value. </a:t>
            </a:r>
            <a:endParaRPr lang="en-US" b="1" dirty="0"/>
          </a:p>
          <a:p>
            <a:pPr lvl="0"/>
            <a:endParaRPr lang="en-US" dirty="0"/>
          </a:p>
          <a:p>
            <a:pPr lvl="0"/>
            <a:endParaRPr lang="en-US" dirty="0"/>
          </a:p>
        </p:txBody>
      </p:sp>
    </p:spTree>
    <p:extLst>
      <p:ext uri="{BB962C8B-B14F-4D97-AF65-F5344CB8AC3E}">
        <p14:creationId xmlns:p14="http://schemas.microsoft.com/office/powerpoint/2010/main" val="262042388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OVERVIEW</a:t>
            </a:r>
            <a:r>
              <a:rPr lang="en-US" dirty="0"/>
              <a:t/>
            </a:r>
            <a:br>
              <a:rPr lang="en-US" dirty="0"/>
            </a:br>
            <a:r>
              <a:rPr lang="en-US" sz="3200" b="0" i="1" dirty="0"/>
              <a:t>Loan Amount</a:t>
            </a:r>
          </a:p>
        </p:txBody>
      </p:sp>
      <p:sp>
        <p:nvSpPr>
          <p:cNvPr id="3" name="Content Placeholder 2"/>
          <p:cNvSpPr>
            <a:spLocks noGrp="1"/>
          </p:cNvSpPr>
          <p:nvPr>
            <p:ph idx="1"/>
          </p:nvPr>
        </p:nvSpPr>
        <p:spPr>
          <a:xfrm>
            <a:off x="1524000" y="2438400"/>
            <a:ext cx="7086600" cy="4419600"/>
          </a:xfrm>
        </p:spPr>
        <p:txBody>
          <a:bodyPr/>
          <a:lstStyle/>
          <a:p>
            <a:pPr marL="0" lvl="0" indent="0">
              <a:buNone/>
            </a:pPr>
            <a:r>
              <a:rPr lang="en-US" b="1" dirty="0"/>
              <a:t>Example:</a:t>
            </a:r>
          </a:p>
          <a:p>
            <a:pPr lvl="0"/>
            <a:r>
              <a:rPr lang="en-US" dirty="0"/>
              <a:t>Contract Sales Price                     $200,000.00</a:t>
            </a:r>
          </a:p>
          <a:p>
            <a:pPr lvl="0"/>
            <a:r>
              <a:rPr lang="en-US" dirty="0"/>
              <a:t>Total Renovation Costs (Including Contractors Estimate and all other financed fees such as Contingency Reserve, Inspection. Title updates, other fees. Etc...)                                                $55,000.00 </a:t>
            </a:r>
          </a:p>
          <a:p>
            <a:pPr lvl="0"/>
            <a:r>
              <a:rPr lang="en-US" dirty="0"/>
              <a:t>Total Acquisition Cost                $255,000.00</a:t>
            </a:r>
          </a:p>
          <a:p>
            <a:pPr lvl="0"/>
            <a:r>
              <a:rPr lang="en-US" dirty="0"/>
              <a:t>Loan Amount @ 95% LTV          $242,250.00</a:t>
            </a:r>
          </a:p>
          <a:p>
            <a:pPr lvl="0"/>
            <a:endParaRPr lang="en-US" dirty="0"/>
          </a:p>
          <a:p>
            <a:pPr lvl="0"/>
            <a:endParaRPr lang="en-US" dirty="0"/>
          </a:p>
        </p:txBody>
      </p:sp>
    </p:spTree>
    <p:extLst>
      <p:ext uri="{BB962C8B-B14F-4D97-AF65-F5344CB8AC3E}">
        <p14:creationId xmlns:p14="http://schemas.microsoft.com/office/powerpoint/2010/main" val="12728811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OVERVIEW</a:t>
            </a:r>
            <a:r>
              <a:rPr lang="en-US" dirty="0"/>
              <a:t/>
            </a:r>
            <a:br>
              <a:rPr lang="en-US" dirty="0"/>
            </a:br>
            <a:r>
              <a:rPr lang="en-US" sz="3200" b="0" i="1" dirty="0"/>
              <a:t>Process</a:t>
            </a:r>
          </a:p>
        </p:txBody>
      </p:sp>
      <p:sp>
        <p:nvSpPr>
          <p:cNvPr id="3" name="Content Placeholder 2"/>
          <p:cNvSpPr>
            <a:spLocks noGrp="1"/>
          </p:cNvSpPr>
          <p:nvPr>
            <p:ph idx="1"/>
          </p:nvPr>
        </p:nvSpPr>
        <p:spPr>
          <a:xfrm>
            <a:off x="1524000" y="2438400"/>
            <a:ext cx="7086600" cy="4419600"/>
          </a:xfrm>
        </p:spPr>
        <p:txBody>
          <a:bodyPr/>
          <a:lstStyle/>
          <a:p>
            <a:pPr marL="514350" lvl="0" indent="-514350">
              <a:buFont typeface="+mj-lt"/>
              <a:buAutoNum type="arabicPeriod"/>
            </a:pPr>
            <a:r>
              <a:rPr lang="en-US" dirty="0"/>
              <a:t>Borrower contacts a Renovation specialist:  loan options are discussed and pre-approval decisions are made.</a:t>
            </a:r>
          </a:p>
          <a:p>
            <a:pPr marL="514350" lvl="0" indent="-514350">
              <a:buFont typeface="+mj-lt"/>
              <a:buAutoNum type="arabicPeriod"/>
            </a:pPr>
            <a:r>
              <a:rPr lang="en-US" dirty="0"/>
              <a:t>Contract of Sale is written (Purchase) using actual sale price, type of financing and down payment % off of the Sales price.</a:t>
            </a:r>
          </a:p>
          <a:p>
            <a:pPr marL="514350" lvl="0" indent="-514350">
              <a:buFont typeface="+mj-lt"/>
              <a:buAutoNum type="arabicPeriod"/>
            </a:pPr>
            <a:r>
              <a:rPr lang="en-US" dirty="0"/>
              <a:t>Write up/estimate – Contractor or HUD Consultant submits to the Lender (1-2 weeks from Contract acceptance).</a:t>
            </a:r>
          </a:p>
          <a:p>
            <a:pPr lvl="0"/>
            <a:endParaRPr lang="en-US" dirty="0"/>
          </a:p>
          <a:p>
            <a:pPr lvl="0"/>
            <a:endParaRPr lang="en-US" dirty="0"/>
          </a:p>
        </p:txBody>
      </p:sp>
    </p:spTree>
    <p:extLst>
      <p:ext uri="{BB962C8B-B14F-4D97-AF65-F5344CB8AC3E}">
        <p14:creationId xmlns:p14="http://schemas.microsoft.com/office/powerpoint/2010/main" val="347821957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OVERVIEW</a:t>
            </a:r>
            <a:r>
              <a:rPr lang="en-US" dirty="0"/>
              <a:t/>
            </a:r>
            <a:br>
              <a:rPr lang="en-US" dirty="0"/>
            </a:br>
            <a:r>
              <a:rPr lang="en-US" sz="3200" b="0" i="1" dirty="0"/>
              <a:t>Process</a:t>
            </a:r>
          </a:p>
        </p:txBody>
      </p:sp>
      <p:sp>
        <p:nvSpPr>
          <p:cNvPr id="3" name="Content Placeholder 2"/>
          <p:cNvSpPr>
            <a:spLocks noGrp="1"/>
          </p:cNvSpPr>
          <p:nvPr>
            <p:ph idx="1"/>
          </p:nvPr>
        </p:nvSpPr>
        <p:spPr>
          <a:xfrm>
            <a:off x="1524000" y="2438400"/>
            <a:ext cx="7086600" cy="4419600"/>
          </a:xfrm>
        </p:spPr>
        <p:txBody>
          <a:bodyPr/>
          <a:lstStyle/>
          <a:p>
            <a:pPr marL="514350" lvl="0" indent="-514350">
              <a:buFont typeface="+mj-lt"/>
              <a:buAutoNum type="arabicPeriod" startAt="4"/>
            </a:pPr>
            <a:r>
              <a:rPr lang="en-US" dirty="0"/>
              <a:t>Appraisal is ordered with the Estimate to Maximize value (After Improved Value).</a:t>
            </a:r>
          </a:p>
          <a:p>
            <a:pPr marL="514350" lvl="0" indent="-514350">
              <a:buFont typeface="+mj-lt"/>
              <a:buAutoNum type="arabicPeriod" startAt="4"/>
            </a:pPr>
            <a:r>
              <a:rPr lang="en-US" dirty="0"/>
              <a:t>Finalize commitment and clear conditions if any.</a:t>
            </a:r>
          </a:p>
          <a:p>
            <a:pPr marL="514350" lvl="0" indent="-514350">
              <a:buFont typeface="+mj-lt"/>
              <a:buAutoNum type="arabicPeriod" startAt="4"/>
            </a:pPr>
            <a:r>
              <a:rPr lang="en-US" dirty="0"/>
              <a:t>Loan closes and funds become available prior to any work beginning.</a:t>
            </a:r>
          </a:p>
          <a:p>
            <a:pPr marL="514350" lvl="0" indent="-514350">
              <a:buFont typeface="+mj-lt"/>
              <a:buAutoNum type="arabicPeriod"/>
            </a:pPr>
            <a:endParaRPr lang="en-US" dirty="0"/>
          </a:p>
          <a:p>
            <a:pPr lvl="0"/>
            <a:endParaRPr lang="en-US" dirty="0"/>
          </a:p>
        </p:txBody>
      </p:sp>
    </p:spTree>
    <p:extLst>
      <p:ext uri="{BB962C8B-B14F-4D97-AF65-F5344CB8AC3E}">
        <p14:creationId xmlns:p14="http://schemas.microsoft.com/office/powerpoint/2010/main" val="92251985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OVERVIEW</a:t>
            </a:r>
            <a:r>
              <a:rPr lang="en-US" dirty="0"/>
              <a:t/>
            </a:r>
            <a:br>
              <a:rPr lang="en-US" dirty="0"/>
            </a:br>
            <a:r>
              <a:rPr lang="en-US" sz="3200" b="0" i="1" dirty="0"/>
              <a:t>Process</a:t>
            </a:r>
          </a:p>
        </p:txBody>
      </p:sp>
      <p:sp>
        <p:nvSpPr>
          <p:cNvPr id="3" name="Content Placeholder 2"/>
          <p:cNvSpPr>
            <a:spLocks noGrp="1"/>
          </p:cNvSpPr>
          <p:nvPr>
            <p:ph idx="1"/>
          </p:nvPr>
        </p:nvSpPr>
        <p:spPr>
          <a:xfrm>
            <a:off x="1524000" y="2438400"/>
            <a:ext cx="7086600" cy="4419600"/>
          </a:xfrm>
        </p:spPr>
        <p:txBody>
          <a:bodyPr/>
          <a:lstStyle/>
          <a:p>
            <a:pPr marL="514350" lvl="0" indent="-514350">
              <a:buFont typeface="+mj-lt"/>
              <a:buAutoNum type="arabicPeriod" startAt="7"/>
            </a:pPr>
            <a:r>
              <a:rPr lang="en-US" dirty="0"/>
              <a:t>Repair funds are held in an escrow account and disbursed back on specific loan guidelines (Usually after an inspection/up to 5 draws).  </a:t>
            </a:r>
          </a:p>
          <a:p>
            <a:pPr marL="514350" lvl="0" indent="-514350">
              <a:buFont typeface="+mj-lt"/>
              <a:buAutoNum type="arabicPeriod" startAt="7"/>
            </a:pPr>
            <a:r>
              <a:rPr lang="en-US" dirty="0"/>
              <a:t>Be sure to work with a lender who administers the draws directly to avoid payment delays. </a:t>
            </a:r>
          </a:p>
          <a:p>
            <a:pPr lvl="0"/>
            <a:endParaRPr lang="en-US" dirty="0"/>
          </a:p>
        </p:txBody>
      </p:sp>
    </p:spTree>
    <p:extLst>
      <p:ext uri="{BB962C8B-B14F-4D97-AF65-F5344CB8AC3E}">
        <p14:creationId xmlns:p14="http://schemas.microsoft.com/office/powerpoint/2010/main" val="15858426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TEACHER QUALIFICATIONS</a:t>
            </a:r>
            <a:br>
              <a:rPr lang="en-US" u="sng" dirty="0"/>
            </a:br>
            <a:endParaRPr lang="en-US" sz="3200" b="0" i="1" dirty="0"/>
          </a:p>
        </p:txBody>
      </p:sp>
      <p:sp>
        <p:nvSpPr>
          <p:cNvPr id="3" name="Content Placeholder 2"/>
          <p:cNvSpPr>
            <a:spLocks noGrp="1"/>
          </p:cNvSpPr>
          <p:nvPr>
            <p:ph idx="1"/>
          </p:nvPr>
        </p:nvSpPr>
        <p:spPr>
          <a:xfrm>
            <a:off x="1524000" y="1600200"/>
            <a:ext cx="7086600" cy="5029200"/>
          </a:xfrm>
        </p:spPr>
        <p:txBody>
          <a:bodyPr/>
          <a:lstStyle/>
          <a:p>
            <a:pPr marL="0" indent="0">
              <a:buNone/>
            </a:pPr>
            <a:r>
              <a:rPr lang="en-US" sz="2400" dirty="0"/>
              <a:t>Nathan William Moore</a:t>
            </a:r>
          </a:p>
          <a:p>
            <a:pPr marL="0" indent="0">
              <a:buNone/>
            </a:pPr>
            <a:r>
              <a:rPr lang="en-US" sz="2400" dirty="0"/>
              <a:t>20 years of experience working in the construction industry Currently CEO of Moore Construction Group LLC</a:t>
            </a:r>
          </a:p>
          <a:p>
            <a:r>
              <a:rPr lang="en-US" sz="2400" dirty="0"/>
              <a:t>Managed over 40 Million Dollars of construction projects in MD/VA/DC</a:t>
            </a:r>
          </a:p>
          <a:p>
            <a:r>
              <a:rPr lang="en-US" sz="2400" dirty="0"/>
              <a:t>Holds an undergraduate degree in Business Administration and a Masters in Systems in Manufacturing with an MBA</a:t>
            </a:r>
          </a:p>
          <a:p>
            <a:r>
              <a:rPr lang="en-US" sz="2400" dirty="0"/>
              <a:t>Involved with 203k and other construction loans since 2009</a:t>
            </a:r>
          </a:p>
          <a:p>
            <a:r>
              <a:rPr lang="en-US" sz="2400" dirty="0"/>
              <a:t>Taught financing and other courses since 2010</a:t>
            </a:r>
          </a:p>
        </p:txBody>
      </p:sp>
    </p:spTree>
    <p:extLst>
      <p:ext uri="{BB962C8B-B14F-4D97-AF65-F5344CB8AC3E}">
        <p14:creationId xmlns:p14="http://schemas.microsoft.com/office/powerpoint/2010/main" val="118399271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OVERVIEW</a:t>
            </a:r>
            <a:r>
              <a:rPr lang="en-US" dirty="0"/>
              <a:t/>
            </a:r>
            <a:br>
              <a:rPr lang="en-US" dirty="0"/>
            </a:br>
            <a:r>
              <a:rPr lang="en-US" sz="3200" b="0" i="1" dirty="0"/>
              <a:t>For REALTORS ®</a:t>
            </a:r>
          </a:p>
        </p:txBody>
      </p:sp>
      <p:sp>
        <p:nvSpPr>
          <p:cNvPr id="3" name="Content Placeholder 2"/>
          <p:cNvSpPr>
            <a:spLocks noGrp="1"/>
          </p:cNvSpPr>
          <p:nvPr>
            <p:ph idx="1"/>
          </p:nvPr>
        </p:nvSpPr>
        <p:spPr>
          <a:xfrm>
            <a:off x="1524000" y="2438400"/>
            <a:ext cx="7086600" cy="4419600"/>
          </a:xfrm>
        </p:spPr>
        <p:txBody>
          <a:bodyPr/>
          <a:lstStyle/>
          <a:p>
            <a:pPr lvl="0"/>
            <a:r>
              <a:rPr lang="en-US" dirty="0"/>
              <a:t>Discussing Renovation programs is an “added Value” service</a:t>
            </a:r>
          </a:p>
          <a:p>
            <a:pPr lvl="0"/>
            <a:r>
              <a:rPr lang="en-US" dirty="0"/>
              <a:t>Using a Renovation Loan actually adds value </a:t>
            </a:r>
          </a:p>
          <a:p>
            <a:pPr lvl="0"/>
            <a:r>
              <a:rPr lang="en-US" dirty="0"/>
              <a:t>Attract more potential buyers, those looking for “fixer uppers” Owner Occupants and First Time Investors are out there, use these products to increase your Sales/Listings</a:t>
            </a:r>
          </a:p>
          <a:p>
            <a:pPr lvl="0"/>
            <a:r>
              <a:rPr lang="en-US" dirty="0"/>
              <a:t>Overcome buyers cosmetic objections (Vision)</a:t>
            </a:r>
          </a:p>
          <a:p>
            <a:pPr lvl="0"/>
            <a:endParaRPr lang="en-US" dirty="0"/>
          </a:p>
        </p:txBody>
      </p:sp>
    </p:spTree>
    <p:extLst>
      <p:ext uri="{BB962C8B-B14F-4D97-AF65-F5344CB8AC3E}">
        <p14:creationId xmlns:p14="http://schemas.microsoft.com/office/powerpoint/2010/main" val="68769347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OVERVIEW</a:t>
            </a:r>
            <a:r>
              <a:rPr lang="en-US" dirty="0"/>
              <a:t/>
            </a:r>
            <a:br>
              <a:rPr lang="en-US" dirty="0"/>
            </a:br>
            <a:r>
              <a:rPr lang="en-US" sz="3200" b="0" i="1" dirty="0"/>
              <a:t>For REALTORS ®</a:t>
            </a:r>
          </a:p>
        </p:txBody>
      </p:sp>
      <p:sp>
        <p:nvSpPr>
          <p:cNvPr id="3" name="Content Placeholder 2"/>
          <p:cNvSpPr>
            <a:spLocks noGrp="1"/>
          </p:cNvSpPr>
          <p:nvPr>
            <p:ph idx="1"/>
          </p:nvPr>
        </p:nvSpPr>
        <p:spPr>
          <a:xfrm>
            <a:off x="1524000" y="2438400"/>
            <a:ext cx="7086600" cy="4419600"/>
          </a:xfrm>
        </p:spPr>
        <p:txBody>
          <a:bodyPr/>
          <a:lstStyle/>
          <a:p>
            <a:pPr lvl="0"/>
            <a:r>
              <a:rPr lang="en-US" dirty="0"/>
              <a:t>The perfect Loan Product for properties being sold “AS-IS”- REO and short sales.</a:t>
            </a:r>
          </a:p>
          <a:p>
            <a:pPr lvl="0"/>
            <a:r>
              <a:rPr lang="en-US" dirty="0"/>
              <a:t>Realtors are paid when the loan closes, not after repairs are completed.</a:t>
            </a:r>
          </a:p>
          <a:p>
            <a:r>
              <a:rPr lang="en-US" dirty="0"/>
              <a:t>Increases your referral base utilizing niche products</a:t>
            </a:r>
          </a:p>
          <a:p>
            <a:r>
              <a:rPr lang="en-US" dirty="0"/>
              <a:t>Helps you sell or list properties that need “TLC”</a:t>
            </a:r>
          </a:p>
          <a:p>
            <a:endParaRPr lang="en-US" dirty="0"/>
          </a:p>
        </p:txBody>
      </p:sp>
    </p:spTree>
    <p:extLst>
      <p:ext uri="{BB962C8B-B14F-4D97-AF65-F5344CB8AC3E}">
        <p14:creationId xmlns:p14="http://schemas.microsoft.com/office/powerpoint/2010/main" val="241808181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OVERVIEW</a:t>
            </a:r>
            <a:r>
              <a:rPr lang="en-US" dirty="0"/>
              <a:t/>
            </a:r>
            <a:br>
              <a:rPr lang="en-US" dirty="0"/>
            </a:br>
            <a:r>
              <a:rPr lang="en-US" sz="3200" b="0" i="1" dirty="0"/>
              <a:t>For REALTORS ®</a:t>
            </a:r>
          </a:p>
        </p:txBody>
      </p:sp>
      <p:sp>
        <p:nvSpPr>
          <p:cNvPr id="3" name="Content Placeholder 2"/>
          <p:cNvSpPr>
            <a:spLocks noGrp="1"/>
          </p:cNvSpPr>
          <p:nvPr>
            <p:ph idx="1"/>
          </p:nvPr>
        </p:nvSpPr>
        <p:spPr>
          <a:xfrm>
            <a:off x="1524000" y="2438400"/>
            <a:ext cx="7086600" cy="4419600"/>
          </a:xfrm>
        </p:spPr>
        <p:txBody>
          <a:bodyPr/>
          <a:lstStyle/>
          <a:p>
            <a:pPr lvl="0"/>
            <a:r>
              <a:rPr lang="en-US" dirty="0"/>
              <a:t>Market your current listing using proven methods; working with a Renovation Specialist (Proactively doing a feasibility study) </a:t>
            </a:r>
          </a:p>
          <a:p>
            <a:pPr lvl="1"/>
            <a:r>
              <a:rPr lang="en-US" dirty="0"/>
              <a:t>Change the Realtor notes, add “renovation financing available - Contact Listing Agent”</a:t>
            </a:r>
          </a:p>
          <a:p>
            <a:endParaRPr lang="en-US" dirty="0"/>
          </a:p>
        </p:txBody>
      </p:sp>
    </p:spTree>
    <p:extLst>
      <p:ext uri="{BB962C8B-B14F-4D97-AF65-F5344CB8AC3E}">
        <p14:creationId xmlns:p14="http://schemas.microsoft.com/office/powerpoint/2010/main" val="210196089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FHA 203K Limited/Streamline</a:t>
            </a:r>
            <a:br>
              <a:rPr lang="en-US" u="sng" dirty="0"/>
            </a:br>
            <a:r>
              <a:rPr lang="en-US" sz="3200" b="0" i="1" dirty="0"/>
              <a:t>Description</a:t>
            </a:r>
          </a:p>
        </p:txBody>
      </p:sp>
      <p:sp>
        <p:nvSpPr>
          <p:cNvPr id="3" name="Content Placeholder 2"/>
          <p:cNvSpPr>
            <a:spLocks noGrp="1"/>
          </p:cNvSpPr>
          <p:nvPr>
            <p:ph idx="1"/>
          </p:nvPr>
        </p:nvSpPr>
        <p:spPr>
          <a:xfrm>
            <a:off x="1524000" y="2438400"/>
            <a:ext cx="7086600" cy="4419600"/>
          </a:xfrm>
        </p:spPr>
        <p:txBody>
          <a:bodyPr/>
          <a:lstStyle/>
          <a:p>
            <a:pPr marL="0" indent="0">
              <a:buNone/>
            </a:pPr>
            <a:r>
              <a:rPr lang="en-US" dirty="0"/>
              <a:t>This program is intended to facilitate smaller improvements to a home for which plans, consultants, engineers and/or architects are </a:t>
            </a:r>
            <a:r>
              <a:rPr lang="en-US" u="sng" dirty="0"/>
              <a:t>NOT</a:t>
            </a:r>
            <a:r>
              <a:rPr lang="en-US" dirty="0"/>
              <a:t> required. </a:t>
            </a:r>
          </a:p>
          <a:p>
            <a:r>
              <a:rPr lang="en-US" u="sng" dirty="0"/>
              <a:t>The Limited/Streamline</a:t>
            </a:r>
            <a:r>
              <a:rPr lang="en-US" dirty="0"/>
              <a:t> is $35,000 MAX If your repairs and renovations go above $35,000 then you need to get into a </a:t>
            </a:r>
            <a:r>
              <a:rPr lang="en-US" u="sng" dirty="0"/>
              <a:t>Full 203k loan</a:t>
            </a:r>
            <a:r>
              <a:rPr lang="en-US" dirty="0"/>
              <a:t>. </a:t>
            </a:r>
          </a:p>
          <a:p>
            <a:pPr lvl="0"/>
            <a:r>
              <a:rPr lang="en-US" dirty="0"/>
              <a:t>No HUD Consultant required</a:t>
            </a:r>
          </a:p>
          <a:p>
            <a:endParaRPr lang="en-US" dirty="0"/>
          </a:p>
        </p:txBody>
      </p:sp>
    </p:spTree>
    <p:extLst>
      <p:ext uri="{BB962C8B-B14F-4D97-AF65-F5344CB8AC3E}">
        <p14:creationId xmlns:p14="http://schemas.microsoft.com/office/powerpoint/2010/main" val="229579443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FHA 203K Limited/Streamline</a:t>
            </a:r>
            <a:br>
              <a:rPr lang="en-US" u="sng" dirty="0"/>
            </a:br>
            <a:r>
              <a:rPr lang="en-US" sz="3200" b="0" i="1" dirty="0"/>
              <a:t>Eligible Repairs</a:t>
            </a:r>
          </a:p>
        </p:txBody>
      </p:sp>
      <p:sp>
        <p:nvSpPr>
          <p:cNvPr id="3" name="Content Placeholder 2"/>
          <p:cNvSpPr>
            <a:spLocks noGrp="1"/>
          </p:cNvSpPr>
          <p:nvPr>
            <p:ph idx="1"/>
          </p:nvPr>
        </p:nvSpPr>
        <p:spPr>
          <a:xfrm>
            <a:off x="1524000" y="2438400"/>
            <a:ext cx="7086600" cy="4419600"/>
          </a:xfrm>
        </p:spPr>
        <p:txBody>
          <a:bodyPr/>
          <a:lstStyle/>
          <a:p>
            <a:pPr lvl="0"/>
            <a:r>
              <a:rPr lang="en-US" dirty="0"/>
              <a:t>Repair/Replacement of roofs, gutters, and downspouts</a:t>
            </a:r>
          </a:p>
          <a:p>
            <a:pPr lvl="0"/>
            <a:r>
              <a:rPr lang="en-US" dirty="0"/>
              <a:t>Repair/Replacement/Upgrade of existing HVAC systems</a:t>
            </a:r>
          </a:p>
          <a:p>
            <a:pPr lvl="0"/>
            <a:r>
              <a:rPr lang="en-US" dirty="0"/>
              <a:t>Repair/Replacement/Upgrade of plumbing and electrical systems</a:t>
            </a:r>
          </a:p>
          <a:p>
            <a:pPr lvl="0"/>
            <a:r>
              <a:rPr lang="en-US" dirty="0"/>
              <a:t>Repair/Replacement of flooring</a:t>
            </a:r>
          </a:p>
          <a:p>
            <a:r>
              <a:rPr lang="en-US" dirty="0"/>
              <a:t>Minor remodeling such as kitchens which do not involve structural repairs</a:t>
            </a:r>
          </a:p>
          <a:p>
            <a:endParaRPr lang="en-US" dirty="0"/>
          </a:p>
        </p:txBody>
      </p:sp>
    </p:spTree>
    <p:extLst>
      <p:ext uri="{BB962C8B-B14F-4D97-AF65-F5344CB8AC3E}">
        <p14:creationId xmlns:p14="http://schemas.microsoft.com/office/powerpoint/2010/main" val="57719294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FHA 203K Limited/Streamline</a:t>
            </a:r>
            <a:br>
              <a:rPr lang="en-US" u="sng" dirty="0"/>
            </a:br>
            <a:r>
              <a:rPr lang="en-US" sz="3200" b="0" i="1" dirty="0"/>
              <a:t>Eligible Repairs</a:t>
            </a:r>
          </a:p>
        </p:txBody>
      </p:sp>
      <p:sp>
        <p:nvSpPr>
          <p:cNvPr id="3" name="Content Placeholder 2"/>
          <p:cNvSpPr>
            <a:spLocks noGrp="1"/>
          </p:cNvSpPr>
          <p:nvPr>
            <p:ph idx="1"/>
          </p:nvPr>
        </p:nvSpPr>
        <p:spPr>
          <a:xfrm>
            <a:off x="1524000" y="2438400"/>
            <a:ext cx="7086600" cy="4419600"/>
          </a:xfrm>
        </p:spPr>
        <p:txBody>
          <a:bodyPr/>
          <a:lstStyle/>
          <a:p>
            <a:pPr lvl="0"/>
            <a:r>
              <a:rPr lang="en-US" dirty="0"/>
              <a:t>Painting, both exterior and interior</a:t>
            </a:r>
          </a:p>
          <a:p>
            <a:pPr lvl="0"/>
            <a:r>
              <a:rPr lang="en-US" dirty="0"/>
              <a:t>Weatherization, including storm windows and doors, insulation, weather stripping, etc.</a:t>
            </a:r>
          </a:p>
          <a:p>
            <a:pPr lvl="0"/>
            <a:r>
              <a:rPr lang="en-US" dirty="0"/>
              <a:t>Purchase and installation of appliances, including free-standing ranges, refrigerators, washers/ dryers, dishwashers and microwave ovens</a:t>
            </a:r>
          </a:p>
          <a:p>
            <a:pPr lvl="0"/>
            <a:r>
              <a:rPr lang="en-US" dirty="0"/>
              <a:t>Accessibility improvements for persons with disabilities</a:t>
            </a:r>
          </a:p>
          <a:p>
            <a:endParaRPr lang="en-US" dirty="0"/>
          </a:p>
        </p:txBody>
      </p:sp>
    </p:spTree>
    <p:extLst>
      <p:ext uri="{BB962C8B-B14F-4D97-AF65-F5344CB8AC3E}">
        <p14:creationId xmlns:p14="http://schemas.microsoft.com/office/powerpoint/2010/main" val="141842732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FHA 203K Limited/Streamline</a:t>
            </a:r>
            <a:br>
              <a:rPr lang="en-US" u="sng" dirty="0"/>
            </a:br>
            <a:r>
              <a:rPr lang="en-US" sz="3200" b="0" i="1" dirty="0"/>
              <a:t>Eligible Repairs</a:t>
            </a:r>
          </a:p>
        </p:txBody>
      </p:sp>
      <p:sp>
        <p:nvSpPr>
          <p:cNvPr id="3" name="Content Placeholder 2"/>
          <p:cNvSpPr>
            <a:spLocks noGrp="1"/>
          </p:cNvSpPr>
          <p:nvPr>
            <p:ph idx="1"/>
          </p:nvPr>
        </p:nvSpPr>
        <p:spPr>
          <a:xfrm>
            <a:off x="1524000" y="2438400"/>
            <a:ext cx="7086600" cy="4419600"/>
          </a:xfrm>
        </p:spPr>
        <p:txBody>
          <a:bodyPr/>
          <a:lstStyle/>
          <a:p>
            <a:pPr lvl="0"/>
            <a:r>
              <a:rPr lang="en-US" dirty="0"/>
              <a:t>Lead based paint stabilization or abatement of lead-based paint hazards (HUD properties only)</a:t>
            </a:r>
          </a:p>
          <a:p>
            <a:pPr lvl="0"/>
            <a:r>
              <a:rPr lang="en-US" dirty="0"/>
              <a:t>Repair/Replace/Add exterior decks, patios, porches</a:t>
            </a:r>
          </a:p>
          <a:p>
            <a:pPr lvl="0"/>
            <a:r>
              <a:rPr lang="en-US" dirty="0"/>
              <a:t>Basement finishing and remodeling</a:t>
            </a:r>
          </a:p>
          <a:p>
            <a:pPr lvl="0"/>
            <a:r>
              <a:rPr lang="en-US" dirty="0"/>
              <a:t>Basement waterproofing</a:t>
            </a:r>
          </a:p>
          <a:p>
            <a:pPr lvl="0"/>
            <a:r>
              <a:rPr lang="en-US" dirty="0"/>
              <a:t>Window and door replacements and exterior wall residing</a:t>
            </a:r>
          </a:p>
          <a:p>
            <a:pPr lvl="0"/>
            <a:r>
              <a:rPr lang="en-US" dirty="0"/>
              <a:t>Septic system and/or well repair or replacement</a:t>
            </a:r>
          </a:p>
          <a:p>
            <a:endParaRPr lang="en-US" dirty="0"/>
          </a:p>
        </p:txBody>
      </p:sp>
    </p:spTree>
    <p:extLst>
      <p:ext uri="{BB962C8B-B14F-4D97-AF65-F5344CB8AC3E}">
        <p14:creationId xmlns:p14="http://schemas.microsoft.com/office/powerpoint/2010/main" val="223780448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FHA 203K Limited/Streamline</a:t>
            </a:r>
            <a:br>
              <a:rPr lang="en-US" u="sng" dirty="0"/>
            </a:br>
            <a:r>
              <a:rPr lang="en-US" sz="3200" b="0" i="1" dirty="0"/>
              <a:t>Ineligible Repairs</a:t>
            </a:r>
          </a:p>
        </p:txBody>
      </p:sp>
      <p:sp>
        <p:nvSpPr>
          <p:cNvPr id="3" name="Content Placeholder 2"/>
          <p:cNvSpPr>
            <a:spLocks noGrp="1"/>
          </p:cNvSpPr>
          <p:nvPr>
            <p:ph idx="1"/>
          </p:nvPr>
        </p:nvSpPr>
        <p:spPr>
          <a:xfrm>
            <a:off x="1524000" y="2438400"/>
            <a:ext cx="7086600" cy="4419600"/>
          </a:xfrm>
        </p:spPr>
        <p:txBody>
          <a:bodyPr/>
          <a:lstStyle/>
          <a:p>
            <a:pPr lvl="0"/>
            <a:r>
              <a:rPr lang="en-US" dirty="0"/>
              <a:t>Major rehabilitation or major remodeling such as the relocation of a load bearing wall </a:t>
            </a:r>
          </a:p>
          <a:p>
            <a:pPr lvl="0"/>
            <a:r>
              <a:rPr lang="en-US" dirty="0"/>
              <a:t>New construction (including room additions)</a:t>
            </a:r>
          </a:p>
          <a:p>
            <a:pPr lvl="0"/>
            <a:r>
              <a:rPr lang="en-US" dirty="0"/>
              <a:t>Repair of structural damage</a:t>
            </a:r>
          </a:p>
          <a:p>
            <a:pPr lvl="0"/>
            <a:r>
              <a:rPr lang="en-US" dirty="0"/>
              <a:t>Repairs requiring detailed drawings or architectural exhibits</a:t>
            </a:r>
          </a:p>
          <a:p>
            <a:pPr lvl="0"/>
            <a:r>
              <a:rPr lang="en-US" dirty="0"/>
              <a:t>Landscaping or similar site amenity improvements, must go Standard 203K</a:t>
            </a:r>
          </a:p>
          <a:p>
            <a:endParaRPr lang="en-US" dirty="0"/>
          </a:p>
        </p:txBody>
      </p:sp>
    </p:spTree>
    <p:extLst>
      <p:ext uri="{BB962C8B-B14F-4D97-AF65-F5344CB8AC3E}">
        <p14:creationId xmlns:p14="http://schemas.microsoft.com/office/powerpoint/2010/main" val="278383082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FHA 203K Limited/Streamline</a:t>
            </a:r>
            <a:br>
              <a:rPr lang="en-US" u="sng" dirty="0"/>
            </a:br>
            <a:r>
              <a:rPr lang="en-US" sz="3200" b="0" i="1" dirty="0"/>
              <a:t>Ineligible Repairs</a:t>
            </a:r>
          </a:p>
        </p:txBody>
      </p:sp>
      <p:sp>
        <p:nvSpPr>
          <p:cNvPr id="3" name="Content Placeholder 2"/>
          <p:cNvSpPr>
            <a:spLocks noGrp="1"/>
          </p:cNvSpPr>
          <p:nvPr>
            <p:ph idx="1"/>
          </p:nvPr>
        </p:nvSpPr>
        <p:spPr>
          <a:xfrm>
            <a:off x="1524000" y="2438400"/>
            <a:ext cx="7086600" cy="4419600"/>
          </a:xfrm>
        </p:spPr>
        <p:txBody>
          <a:bodyPr/>
          <a:lstStyle/>
          <a:p>
            <a:pPr lvl="0"/>
            <a:r>
              <a:rPr lang="en-US" dirty="0"/>
              <a:t>Any repair or improvement requiring a work schedule longer than six months</a:t>
            </a:r>
          </a:p>
          <a:p>
            <a:pPr lvl="0"/>
            <a:r>
              <a:rPr lang="en-US" dirty="0"/>
              <a:t>Rehabilitation activities that require more than two payments per specialized contractor</a:t>
            </a:r>
          </a:p>
          <a:p>
            <a:endParaRPr lang="en-US" dirty="0"/>
          </a:p>
        </p:txBody>
      </p:sp>
    </p:spTree>
    <p:extLst>
      <p:ext uri="{BB962C8B-B14F-4D97-AF65-F5344CB8AC3E}">
        <p14:creationId xmlns:p14="http://schemas.microsoft.com/office/powerpoint/2010/main" val="347026221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FHA 203K</a:t>
            </a:r>
            <a:r>
              <a:rPr lang="en-US" dirty="0"/>
              <a:t/>
            </a:r>
            <a:br>
              <a:rPr lang="en-US" dirty="0"/>
            </a:br>
            <a:r>
              <a:rPr lang="en-US" sz="3200" b="0" i="1" dirty="0"/>
              <a:t>Description</a:t>
            </a:r>
          </a:p>
        </p:txBody>
      </p:sp>
      <p:sp>
        <p:nvSpPr>
          <p:cNvPr id="3" name="Content Placeholder 2"/>
          <p:cNvSpPr>
            <a:spLocks noGrp="1"/>
          </p:cNvSpPr>
          <p:nvPr>
            <p:ph idx="1"/>
          </p:nvPr>
        </p:nvSpPr>
        <p:spPr>
          <a:xfrm>
            <a:off x="1524000" y="2438400"/>
            <a:ext cx="7086600" cy="4419600"/>
          </a:xfrm>
        </p:spPr>
        <p:txBody>
          <a:bodyPr/>
          <a:lstStyle/>
          <a:p>
            <a:pPr marL="0" indent="0">
              <a:buNone/>
            </a:pPr>
            <a:r>
              <a:rPr lang="en-US" dirty="0"/>
              <a:t>The Full 203k is very similar to the 203k Streamline. There are only a few key differences with this loan product:</a:t>
            </a:r>
          </a:p>
          <a:p>
            <a:pPr lvl="0"/>
            <a:r>
              <a:rPr lang="en-US" dirty="0"/>
              <a:t>If there is any type of structural work required, a Full 203k will be needed.  You can even knock the house down and rebuild it, as long as you leave part of the existing foundation.</a:t>
            </a:r>
          </a:p>
          <a:p>
            <a:pPr lvl="0"/>
            <a:r>
              <a:rPr lang="en-US" dirty="0"/>
              <a:t>Renovation cost exceeds $35,000</a:t>
            </a:r>
          </a:p>
          <a:p>
            <a:endParaRPr lang="en-US" dirty="0"/>
          </a:p>
        </p:txBody>
      </p:sp>
    </p:spTree>
    <p:extLst>
      <p:ext uri="{BB962C8B-B14F-4D97-AF65-F5344CB8AC3E}">
        <p14:creationId xmlns:p14="http://schemas.microsoft.com/office/powerpoint/2010/main" val="234341254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PURPOSE</a:t>
            </a:r>
            <a:br>
              <a:rPr lang="en-US" u="sng" dirty="0"/>
            </a:br>
            <a:endParaRPr lang="en-US" sz="3200" b="0" i="1" dirty="0"/>
          </a:p>
        </p:txBody>
      </p:sp>
      <p:sp>
        <p:nvSpPr>
          <p:cNvPr id="3" name="Content Placeholder 2"/>
          <p:cNvSpPr>
            <a:spLocks noGrp="1"/>
          </p:cNvSpPr>
          <p:nvPr>
            <p:ph idx="1"/>
          </p:nvPr>
        </p:nvSpPr>
        <p:spPr>
          <a:xfrm>
            <a:off x="1524000" y="1600200"/>
            <a:ext cx="7086600" cy="5029200"/>
          </a:xfrm>
        </p:spPr>
        <p:txBody>
          <a:bodyPr/>
          <a:lstStyle/>
          <a:p>
            <a:pPr marL="0" indent="0">
              <a:buNone/>
            </a:pPr>
            <a:r>
              <a:rPr lang="en-US" dirty="0"/>
              <a:t>Renovation Financing teaches the guidelines of financing options including government-subsidized loan programs.  This course includes an interactive dialogue to establish an understanding of each financing option. Realtors taking this course will be given enough information to properly advise clients on their options and guide them through the process.  </a:t>
            </a:r>
          </a:p>
        </p:txBody>
      </p:sp>
    </p:spTree>
    <p:extLst>
      <p:ext uri="{BB962C8B-B14F-4D97-AF65-F5344CB8AC3E}">
        <p14:creationId xmlns:p14="http://schemas.microsoft.com/office/powerpoint/2010/main" val="107574273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FHA 203K</a:t>
            </a:r>
            <a:r>
              <a:rPr lang="en-US" dirty="0"/>
              <a:t/>
            </a:r>
            <a:br>
              <a:rPr lang="en-US" dirty="0"/>
            </a:br>
            <a:r>
              <a:rPr lang="en-US" sz="3200" b="0" i="1" dirty="0"/>
              <a:t>Description</a:t>
            </a:r>
          </a:p>
        </p:txBody>
      </p:sp>
      <p:sp>
        <p:nvSpPr>
          <p:cNvPr id="3" name="Content Placeholder 2"/>
          <p:cNvSpPr>
            <a:spLocks noGrp="1"/>
          </p:cNvSpPr>
          <p:nvPr>
            <p:ph idx="1"/>
          </p:nvPr>
        </p:nvSpPr>
        <p:spPr>
          <a:xfrm>
            <a:off x="1524000" y="2438400"/>
            <a:ext cx="7086600" cy="4419600"/>
          </a:xfrm>
        </p:spPr>
        <p:txBody>
          <a:bodyPr/>
          <a:lstStyle/>
          <a:p>
            <a:pPr lvl="0"/>
            <a:r>
              <a:rPr lang="en-US" dirty="0"/>
              <a:t>The Standard/Full 203k requires a HUD consultant on the loan. This person draws up the paperwork and works with you and your contractors to get a write-up before the appraisal Consultant.</a:t>
            </a:r>
          </a:p>
        </p:txBody>
      </p:sp>
    </p:spTree>
    <p:extLst>
      <p:ext uri="{BB962C8B-B14F-4D97-AF65-F5344CB8AC3E}">
        <p14:creationId xmlns:p14="http://schemas.microsoft.com/office/powerpoint/2010/main" val="301467817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FHA 203K</a:t>
            </a:r>
            <a:r>
              <a:rPr lang="en-US" dirty="0"/>
              <a:t/>
            </a:r>
            <a:br>
              <a:rPr lang="en-US" dirty="0"/>
            </a:br>
            <a:r>
              <a:rPr lang="en-US" sz="3200" b="0" i="1" dirty="0"/>
              <a:t>Eligible Repairs</a:t>
            </a:r>
          </a:p>
        </p:txBody>
      </p:sp>
      <p:sp>
        <p:nvSpPr>
          <p:cNvPr id="3" name="Content Placeholder 2"/>
          <p:cNvSpPr>
            <a:spLocks noGrp="1"/>
          </p:cNvSpPr>
          <p:nvPr>
            <p:ph idx="1"/>
          </p:nvPr>
        </p:nvSpPr>
        <p:spPr>
          <a:xfrm>
            <a:off x="1524000" y="2438400"/>
            <a:ext cx="7086600" cy="4419600"/>
          </a:xfrm>
        </p:spPr>
        <p:txBody>
          <a:bodyPr/>
          <a:lstStyle/>
          <a:p>
            <a:pPr lvl="0"/>
            <a:r>
              <a:rPr lang="en-US" dirty="0"/>
              <a:t>Structural alterations and additions</a:t>
            </a:r>
          </a:p>
          <a:p>
            <a:pPr lvl="0"/>
            <a:r>
              <a:rPr lang="en-US" dirty="0"/>
              <a:t>Garage (attached/detached)</a:t>
            </a:r>
          </a:p>
          <a:p>
            <a:pPr lvl="0"/>
            <a:r>
              <a:rPr lang="en-US" dirty="0"/>
              <a:t>Remodel kitchen or bathroom</a:t>
            </a:r>
          </a:p>
          <a:p>
            <a:pPr lvl="0"/>
            <a:r>
              <a:rPr lang="en-US" dirty="0"/>
              <a:t>Install appliances</a:t>
            </a:r>
          </a:p>
          <a:p>
            <a:pPr lvl="0"/>
            <a:r>
              <a:rPr lang="en-US" dirty="0"/>
              <a:t>Changes to eliminate deterioration and reduce maintenance</a:t>
            </a:r>
          </a:p>
          <a:p>
            <a:pPr lvl="0"/>
            <a:r>
              <a:rPr lang="en-US" dirty="0"/>
              <a:t>Modernize: plumbing/heating/air conditioning/electrical systems</a:t>
            </a:r>
          </a:p>
        </p:txBody>
      </p:sp>
    </p:spTree>
    <p:extLst>
      <p:ext uri="{BB962C8B-B14F-4D97-AF65-F5344CB8AC3E}">
        <p14:creationId xmlns:p14="http://schemas.microsoft.com/office/powerpoint/2010/main" val="184220469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FHA 203K</a:t>
            </a:r>
            <a:r>
              <a:rPr lang="en-US" dirty="0"/>
              <a:t/>
            </a:r>
            <a:br>
              <a:rPr lang="en-US" dirty="0"/>
            </a:br>
            <a:r>
              <a:rPr lang="en-US" sz="3200" b="0" i="1" dirty="0"/>
              <a:t>Eligible Repairs</a:t>
            </a:r>
          </a:p>
        </p:txBody>
      </p:sp>
      <p:sp>
        <p:nvSpPr>
          <p:cNvPr id="3" name="Content Placeholder 2"/>
          <p:cNvSpPr>
            <a:spLocks noGrp="1"/>
          </p:cNvSpPr>
          <p:nvPr>
            <p:ph idx="1"/>
          </p:nvPr>
        </p:nvSpPr>
        <p:spPr>
          <a:xfrm>
            <a:off x="1524000" y="2438400"/>
            <a:ext cx="7086600" cy="4419600"/>
          </a:xfrm>
        </p:spPr>
        <p:txBody>
          <a:bodyPr/>
          <a:lstStyle/>
          <a:p>
            <a:pPr lvl="0"/>
            <a:r>
              <a:rPr lang="en-US" dirty="0"/>
              <a:t>Repair swimming pool, no dollar limit</a:t>
            </a:r>
          </a:p>
          <a:p>
            <a:pPr lvl="0"/>
            <a:r>
              <a:rPr lang="en-US" dirty="0"/>
              <a:t>Install or repair roofing/gutters/downspout</a:t>
            </a:r>
          </a:p>
          <a:p>
            <a:pPr lvl="0"/>
            <a:r>
              <a:rPr lang="en-US" dirty="0"/>
              <a:t>Install flooring/tile/carpet</a:t>
            </a:r>
          </a:p>
          <a:p>
            <a:pPr lvl="0"/>
            <a:r>
              <a:rPr lang="en-US" dirty="0"/>
              <a:t>Energy conservation improvements</a:t>
            </a:r>
          </a:p>
          <a:p>
            <a:pPr lvl="0"/>
            <a:r>
              <a:rPr lang="en-US" dirty="0"/>
              <a:t>Major landscaping/decks/fencing</a:t>
            </a:r>
          </a:p>
          <a:p>
            <a:pPr lvl="0"/>
            <a:r>
              <a:rPr lang="en-US" dirty="0"/>
              <a:t>Improvements for accessibility</a:t>
            </a:r>
          </a:p>
          <a:p>
            <a:pPr lvl="0"/>
            <a:r>
              <a:rPr lang="en-US" dirty="0"/>
              <a:t>Interior and exterior painting</a:t>
            </a:r>
          </a:p>
          <a:p>
            <a:pPr lvl="0"/>
            <a:r>
              <a:rPr lang="en-US" dirty="0"/>
              <a:t>Improvements that are a permanent part of the real estate  </a:t>
            </a:r>
          </a:p>
        </p:txBody>
      </p:sp>
    </p:spTree>
    <p:extLst>
      <p:ext uri="{BB962C8B-B14F-4D97-AF65-F5344CB8AC3E}">
        <p14:creationId xmlns:p14="http://schemas.microsoft.com/office/powerpoint/2010/main" val="289682924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FHA 203K</a:t>
            </a:r>
            <a:r>
              <a:rPr lang="en-US" dirty="0"/>
              <a:t/>
            </a:r>
            <a:br>
              <a:rPr lang="en-US" dirty="0"/>
            </a:br>
            <a:r>
              <a:rPr lang="en-US" sz="3200" b="0" i="1" dirty="0"/>
              <a:t>Ineligible Repairs</a:t>
            </a:r>
          </a:p>
        </p:txBody>
      </p:sp>
      <p:sp>
        <p:nvSpPr>
          <p:cNvPr id="3" name="Content Placeholder 2"/>
          <p:cNvSpPr>
            <a:spLocks noGrp="1"/>
          </p:cNvSpPr>
          <p:nvPr>
            <p:ph idx="1"/>
          </p:nvPr>
        </p:nvSpPr>
        <p:spPr>
          <a:xfrm>
            <a:off x="1524000" y="2438400"/>
            <a:ext cx="7086600" cy="4419600"/>
          </a:xfrm>
        </p:spPr>
        <p:txBody>
          <a:bodyPr/>
          <a:lstStyle/>
          <a:p>
            <a:pPr lvl="0"/>
            <a:r>
              <a:rPr lang="en-US" dirty="0"/>
              <a:t>New tennis court</a:t>
            </a:r>
          </a:p>
          <a:p>
            <a:pPr lvl="0"/>
            <a:r>
              <a:rPr lang="en-US" dirty="0"/>
              <a:t>Gazebo or bathhouse</a:t>
            </a:r>
          </a:p>
          <a:p>
            <a:pPr lvl="0"/>
            <a:r>
              <a:rPr lang="en-US" dirty="0"/>
              <a:t>Additions or alterations to provide commercial use</a:t>
            </a:r>
          </a:p>
          <a:p>
            <a:pPr lvl="0"/>
            <a:r>
              <a:rPr lang="en-US" dirty="0"/>
              <a:t>Photo mural</a:t>
            </a:r>
          </a:p>
          <a:p>
            <a:pPr lvl="0"/>
            <a:r>
              <a:rPr lang="en-US" dirty="0"/>
              <a:t>Satellite dish</a:t>
            </a:r>
          </a:p>
          <a:p>
            <a:pPr lvl="0"/>
            <a:r>
              <a:rPr lang="en-US" dirty="0"/>
              <a:t>New swimming pool</a:t>
            </a:r>
          </a:p>
          <a:p>
            <a:pPr lvl="0"/>
            <a:r>
              <a:rPr lang="en-US" dirty="0"/>
              <a:t>Outdoor fireplace/hearth/barbecue pit</a:t>
            </a:r>
          </a:p>
        </p:txBody>
      </p:sp>
    </p:spTree>
    <p:extLst>
      <p:ext uri="{BB962C8B-B14F-4D97-AF65-F5344CB8AC3E}">
        <p14:creationId xmlns:p14="http://schemas.microsoft.com/office/powerpoint/2010/main" val="293552160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FNMA Homestyle</a:t>
            </a:r>
            <a:r>
              <a:rPr lang="en-US" dirty="0"/>
              <a:t/>
            </a:r>
            <a:br>
              <a:rPr lang="en-US" dirty="0"/>
            </a:br>
            <a:r>
              <a:rPr lang="en-US" sz="3200" b="0" i="1" dirty="0"/>
              <a:t>Description</a:t>
            </a:r>
          </a:p>
        </p:txBody>
      </p:sp>
      <p:sp>
        <p:nvSpPr>
          <p:cNvPr id="3" name="Content Placeholder 2"/>
          <p:cNvSpPr>
            <a:spLocks noGrp="1"/>
          </p:cNvSpPr>
          <p:nvPr>
            <p:ph idx="1"/>
          </p:nvPr>
        </p:nvSpPr>
        <p:spPr>
          <a:xfrm>
            <a:off x="1524000" y="2438400"/>
            <a:ext cx="7086600" cy="4419600"/>
          </a:xfrm>
        </p:spPr>
        <p:txBody>
          <a:bodyPr/>
          <a:lstStyle/>
          <a:p>
            <a:pPr lvl="0"/>
            <a:r>
              <a:rPr lang="en-US" dirty="0"/>
              <a:t>Unsubsidized loan which requires 20% down</a:t>
            </a:r>
          </a:p>
          <a:p>
            <a:pPr lvl="0"/>
            <a:r>
              <a:rPr lang="en-US" dirty="0"/>
              <a:t>No HUD Consultant</a:t>
            </a:r>
          </a:p>
          <a:p>
            <a:r>
              <a:rPr lang="en-US" dirty="0"/>
              <a:t>No restrictions on the type of improvements that can be financed; however all improvements must be fixed to the property and add value.</a:t>
            </a:r>
          </a:p>
          <a:p>
            <a:r>
              <a:rPr lang="en-US" dirty="0"/>
              <a:t>Maximum funds for renovation (including contingency reserves, soft costs, and payment reserves) cannot exceed 50% of the estimated “as completed” value</a:t>
            </a:r>
          </a:p>
          <a:p>
            <a:endParaRPr lang="en-US" dirty="0"/>
          </a:p>
          <a:p>
            <a:pPr lvl="0"/>
            <a:endParaRPr lang="en-US" dirty="0"/>
          </a:p>
        </p:txBody>
      </p:sp>
    </p:spTree>
    <p:extLst>
      <p:ext uri="{BB962C8B-B14F-4D97-AF65-F5344CB8AC3E}">
        <p14:creationId xmlns:p14="http://schemas.microsoft.com/office/powerpoint/2010/main" val="345185105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OTHER FINANCING OPTIONS</a:t>
            </a:r>
            <a:r>
              <a:rPr lang="en-US" dirty="0"/>
              <a:t/>
            </a:r>
            <a:br>
              <a:rPr lang="en-US" dirty="0"/>
            </a:br>
            <a:r>
              <a:rPr lang="en-US" sz="3200" b="0" i="1" dirty="0"/>
              <a:t>HELOC (Home Equity Line of Credit)</a:t>
            </a:r>
          </a:p>
        </p:txBody>
      </p:sp>
      <p:sp>
        <p:nvSpPr>
          <p:cNvPr id="3" name="Content Placeholder 2"/>
          <p:cNvSpPr>
            <a:spLocks noGrp="1"/>
          </p:cNvSpPr>
          <p:nvPr>
            <p:ph idx="1"/>
          </p:nvPr>
        </p:nvSpPr>
        <p:spPr>
          <a:xfrm>
            <a:off x="1524000" y="2438400"/>
            <a:ext cx="7086600" cy="4419600"/>
          </a:xfrm>
        </p:spPr>
        <p:txBody>
          <a:bodyPr/>
          <a:lstStyle/>
          <a:p>
            <a:pPr lvl="0"/>
            <a:r>
              <a:rPr lang="en-US" dirty="0"/>
              <a:t>A </a:t>
            </a:r>
            <a:r>
              <a:rPr lang="en-US" b="1" dirty="0"/>
              <a:t>home equity line of credit</a:t>
            </a:r>
            <a:r>
              <a:rPr lang="en-US" dirty="0"/>
              <a:t> (often called </a:t>
            </a:r>
            <a:r>
              <a:rPr lang="en-US" b="1" dirty="0"/>
              <a:t>HELOC</a:t>
            </a:r>
            <a:r>
              <a:rPr lang="en-US" dirty="0"/>
              <a:t> and pronounced </a:t>
            </a:r>
            <a:r>
              <a:rPr lang="en-US" dirty="0" err="1"/>
              <a:t>Hee</a:t>
            </a:r>
            <a:r>
              <a:rPr lang="en-US" dirty="0"/>
              <a:t>-lock) is a loan in which the lender agrees to lend a maximum amount within an agreed period, where the collateral is the borrower's equity in his/her house (akin to a second mortgage).</a:t>
            </a:r>
          </a:p>
          <a:p>
            <a:pPr lvl="0"/>
            <a:endParaRPr lang="en-US" dirty="0"/>
          </a:p>
        </p:txBody>
      </p:sp>
    </p:spTree>
    <p:extLst>
      <p:ext uri="{BB962C8B-B14F-4D97-AF65-F5344CB8AC3E}">
        <p14:creationId xmlns:p14="http://schemas.microsoft.com/office/powerpoint/2010/main" val="390487508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OTHER FINANCING OPTIONS</a:t>
            </a:r>
            <a:r>
              <a:rPr lang="en-US" dirty="0"/>
              <a:t/>
            </a:r>
            <a:br>
              <a:rPr lang="en-US" dirty="0"/>
            </a:br>
            <a:r>
              <a:rPr lang="en-US" sz="3200" b="0" i="1" dirty="0"/>
              <a:t>HELOC (Home Equity Line of Credit)</a:t>
            </a:r>
          </a:p>
        </p:txBody>
      </p:sp>
      <p:sp>
        <p:nvSpPr>
          <p:cNvPr id="3" name="Content Placeholder 2"/>
          <p:cNvSpPr>
            <a:spLocks noGrp="1"/>
          </p:cNvSpPr>
          <p:nvPr>
            <p:ph idx="1"/>
          </p:nvPr>
        </p:nvSpPr>
        <p:spPr>
          <a:xfrm>
            <a:off x="1524000" y="2438400"/>
            <a:ext cx="7086600" cy="4419600"/>
          </a:xfrm>
        </p:spPr>
        <p:txBody>
          <a:bodyPr/>
          <a:lstStyle/>
          <a:p>
            <a:pPr lvl="0"/>
            <a:r>
              <a:rPr lang="en-US" dirty="0"/>
              <a:t>A home equity line of credit (</a:t>
            </a:r>
            <a:r>
              <a:rPr lang="en-US" b="1" dirty="0"/>
              <a:t>HELOC</a:t>
            </a:r>
            <a:r>
              <a:rPr lang="en-US" dirty="0"/>
              <a:t>) </a:t>
            </a:r>
            <a:r>
              <a:rPr lang="en-US" b="1" dirty="0"/>
              <a:t>works</a:t>
            </a:r>
            <a:r>
              <a:rPr lang="en-US" dirty="0"/>
              <a:t> more like a credit card. You are allowed to borrow up to a certain amount for the life of the loan -- a time limit set by the lender. During that time you can withdraw money as you need it. As you pay off the principal, your credit revolves and you can use it again.</a:t>
            </a:r>
          </a:p>
        </p:txBody>
      </p:sp>
    </p:spTree>
    <p:extLst>
      <p:ext uri="{BB962C8B-B14F-4D97-AF65-F5344CB8AC3E}">
        <p14:creationId xmlns:p14="http://schemas.microsoft.com/office/powerpoint/2010/main" val="54067157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OTHER FINANCING OPTIONS</a:t>
            </a:r>
            <a:r>
              <a:rPr lang="en-US" dirty="0"/>
              <a:t/>
            </a:r>
            <a:br>
              <a:rPr lang="en-US" dirty="0"/>
            </a:br>
            <a:r>
              <a:rPr lang="en-US" sz="3200" b="0" i="1" dirty="0"/>
              <a:t>Bank line of credit</a:t>
            </a:r>
          </a:p>
        </p:txBody>
      </p:sp>
      <p:sp>
        <p:nvSpPr>
          <p:cNvPr id="3" name="Content Placeholder 2"/>
          <p:cNvSpPr>
            <a:spLocks noGrp="1"/>
          </p:cNvSpPr>
          <p:nvPr>
            <p:ph idx="1"/>
          </p:nvPr>
        </p:nvSpPr>
        <p:spPr>
          <a:xfrm>
            <a:off x="1524000" y="2438400"/>
            <a:ext cx="7086600" cy="4419600"/>
          </a:xfrm>
        </p:spPr>
        <p:txBody>
          <a:bodyPr/>
          <a:lstStyle/>
          <a:p>
            <a:pPr lvl="0"/>
            <a:r>
              <a:rPr lang="en-US" dirty="0"/>
              <a:t>For investors who wish to purchase multiple houses and finance them quickly and easily, a line of credit can be issued for the purchase of real estate with a bank or other financial institution.</a:t>
            </a:r>
          </a:p>
          <a:p>
            <a:pPr lvl="0"/>
            <a:r>
              <a:rPr lang="en-US" dirty="0"/>
              <a:t>Requirements, loan amounts and terms vary</a:t>
            </a:r>
          </a:p>
        </p:txBody>
      </p:sp>
    </p:spTree>
    <p:extLst>
      <p:ext uri="{BB962C8B-B14F-4D97-AF65-F5344CB8AC3E}">
        <p14:creationId xmlns:p14="http://schemas.microsoft.com/office/powerpoint/2010/main" val="15025386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OTHER FINANCING OPTIONS</a:t>
            </a:r>
            <a:r>
              <a:rPr lang="en-US" dirty="0"/>
              <a:t/>
            </a:r>
            <a:br>
              <a:rPr lang="en-US" dirty="0"/>
            </a:br>
            <a:r>
              <a:rPr lang="en-US" sz="3200" b="0" i="1" dirty="0"/>
              <a:t>Hard Money Loans</a:t>
            </a:r>
          </a:p>
        </p:txBody>
      </p:sp>
      <p:sp>
        <p:nvSpPr>
          <p:cNvPr id="3" name="Content Placeholder 2"/>
          <p:cNvSpPr>
            <a:spLocks noGrp="1"/>
          </p:cNvSpPr>
          <p:nvPr>
            <p:ph idx="1"/>
          </p:nvPr>
        </p:nvSpPr>
        <p:spPr>
          <a:xfrm>
            <a:off x="1524000" y="2438400"/>
            <a:ext cx="7086600" cy="4419600"/>
          </a:xfrm>
        </p:spPr>
        <p:txBody>
          <a:bodyPr/>
          <a:lstStyle/>
          <a:p>
            <a:pPr lvl="0"/>
            <a:r>
              <a:rPr lang="en-US" dirty="0"/>
              <a:t>A </a:t>
            </a:r>
            <a:r>
              <a:rPr lang="en-US" b="1" dirty="0"/>
              <a:t>hard money</a:t>
            </a:r>
            <a:r>
              <a:rPr lang="en-US" dirty="0"/>
              <a:t> loan is a specific type of asset-based loan financing through which a borrower receives funds secured by real property. </a:t>
            </a:r>
            <a:r>
              <a:rPr lang="en-US" b="1" dirty="0"/>
              <a:t>Hard money</a:t>
            </a:r>
            <a:r>
              <a:rPr lang="en-US" dirty="0"/>
              <a:t> loans are typically issued by private investors or companies.</a:t>
            </a:r>
          </a:p>
          <a:p>
            <a:pPr lvl="0"/>
            <a:r>
              <a:rPr lang="en-US" dirty="0"/>
              <a:t>Very popular for house “Flippers” and Real Estate Investors</a:t>
            </a:r>
          </a:p>
          <a:p>
            <a:pPr lvl="0"/>
            <a:r>
              <a:rPr lang="en-US" dirty="0"/>
              <a:t>Requirements, loan amounts and terms vary.</a:t>
            </a:r>
          </a:p>
        </p:txBody>
      </p:sp>
    </p:spTree>
    <p:extLst>
      <p:ext uri="{BB962C8B-B14F-4D97-AF65-F5344CB8AC3E}">
        <p14:creationId xmlns:p14="http://schemas.microsoft.com/office/powerpoint/2010/main" val="363067501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SUMMARY</a:t>
            </a:r>
            <a:br>
              <a:rPr lang="en-US" u="sng" dirty="0"/>
            </a:br>
            <a:endParaRPr lang="en-US" sz="3200" b="0" i="1" dirty="0"/>
          </a:p>
        </p:txBody>
      </p:sp>
      <p:sp>
        <p:nvSpPr>
          <p:cNvPr id="3" name="Content Placeholder 2"/>
          <p:cNvSpPr>
            <a:spLocks noGrp="1"/>
          </p:cNvSpPr>
          <p:nvPr>
            <p:ph idx="1"/>
          </p:nvPr>
        </p:nvSpPr>
        <p:spPr>
          <a:xfrm>
            <a:off x="1524000" y="1600200"/>
            <a:ext cx="7086600" cy="3505200"/>
          </a:xfrm>
        </p:spPr>
        <p:txBody>
          <a:bodyPr/>
          <a:lstStyle/>
          <a:p>
            <a:r>
              <a:rPr lang="en-US" dirty="0"/>
              <a:t>Renovation Financing Overview</a:t>
            </a:r>
          </a:p>
          <a:p>
            <a:r>
              <a:rPr lang="en-US" dirty="0"/>
              <a:t>203k</a:t>
            </a:r>
          </a:p>
          <a:p>
            <a:pPr lvl="1"/>
            <a:r>
              <a:rPr lang="en-US" dirty="0"/>
              <a:t>Standard 203k</a:t>
            </a:r>
          </a:p>
          <a:p>
            <a:pPr lvl="1"/>
            <a:r>
              <a:rPr lang="en-US" dirty="0"/>
              <a:t>Streamlined 203k</a:t>
            </a:r>
          </a:p>
          <a:p>
            <a:r>
              <a:rPr lang="en-US" dirty="0"/>
              <a:t>FNMA Home Style</a:t>
            </a:r>
          </a:p>
          <a:p>
            <a:r>
              <a:rPr lang="en-US" dirty="0"/>
              <a:t>Other financing options</a:t>
            </a:r>
          </a:p>
          <a:p>
            <a:pPr lvl="1"/>
            <a:r>
              <a:rPr lang="en-US" dirty="0"/>
              <a:t>HELOC (Home Equity Line of Credit)</a:t>
            </a:r>
          </a:p>
          <a:p>
            <a:pPr lvl="1"/>
            <a:r>
              <a:rPr lang="en-US" dirty="0"/>
              <a:t>Bank Line of Credit</a:t>
            </a:r>
          </a:p>
          <a:p>
            <a:pPr lvl="1"/>
            <a:r>
              <a:rPr lang="en-US" dirty="0"/>
              <a:t>Hard Money</a:t>
            </a:r>
          </a:p>
          <a:p>
            <a:pPr lvl="1"/>
            <a:endParaRPr lang="en-US" dirty="0"/>
          </a:p>
          <a:p>
            <a:endParaRPr lang="en-US" dirty="0"/>
          </a:p>
        </p:txBody>
      </p:sp>
    </p:spTree>
    <p:extLst>
      <p:ext uri="{BB962C8B-B14F-4D97-AF65-F5344CB8AC3E}">
        <p14:creationId xmlns:p14="http://schemas.microsoft.com/office/powerpoint/2010/main" val="227540952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SECTIONS</a:t>
            </a:r>
            <a:br>
              <a:rPr lang="en-US" u="sng" dirty="0"/>
            </a:br>
            <a:endParaRPr lang="en-US" sz="3200" b="0" i="1" dirty="0"/>
          </a:p>
        </p:txBody>
      </p:sp>
      <p:sp>
        <p:nvSpPr>
          <p:cNvPr id="3" name="Content Placeholder 2"/>
          <p:cNvSpPr>
            <a:spLocks noGrp="1"/>
          </p:cNvSpPr>
          <p:nvPr>
            <p:ph idx="1"/>
          </p:nvPr>
        </p:nvSpPr>
        <p:spPr>
          <a:xfrm>
            <a:off x="1524000" y="1600200"/>
            <a:ext cx="7086600" cy="3505200"/>
          </a:xfrm>
        </p:spPr>
        <p:txBody>
          <a:bodyPr/>
          <a:lstStyle/>
          <a:p>
            <a:r>
              <a:rPr lang="en-US" dirty="0"/>
              <a:t>Renovation Financing Overview</a:t>
            </a:r>
          </a:p>
          <a:p>
            <a:r>
              <a:rPr lang="en-US" dirty="0"/>
              <a:t>203k</a:t>
            </a:r>
          </a:p>
          <a:p>
            <a:pPr lvl="1"/>
            <a:r>
              <a:rPr lang="en-US" dirty="0"/>
              <a:t>Standard 203k</a:t>
            </a:r>
          </a:p>
          <a:p>
            <a:pPr lvl="1"/>
            <a:r>
              <a:rPr lang="en-US" dirty="0"/>
              <a:t>Streamlined 203k</a:t>
            </a:r>
          </a:p>
          <a:p>
            <a:r>
              <a:rPr lang="en-US" dirty="0"/>
              <a:t>FNMA Home Style</a:t>
            </a:r>
          </a:p>
          <a:p>
            <a:r>
              <a:rPr lang="en-US" dirty="0"/>
              <a:t>Other financing options</a:t>
            </a:r>
          </a:p>
          <a:p>
            <a:pPr lvl="1"/>
            <a:r>
              <a:rPr lang="en-US" dirty="0"/>
              <a:t>HELOC (Home Equity Line of Credit)</a:t>
            </a:r>
          </a:p>
          <a:p>
            <a:pPr lvl="1"/>
            <a:r>
              <a:rPr lang="en-US" dirty="0"/>
              <a:t>Bank Line of Credit</a:t>
            </a:r>
          </a:p>
          <a:p>
            <a:pPr lvl="1"/>
            <a:r>
              <a:rPr lang="en-US" dirty="0"/>
              <a:t>Hard Money</a:t>
            </a:r>
          </a:p>
          <a:p>
            <a:endParaRPr lang="en-US" dirty="0"/>
          </a:p>
          <a:p>
            <a:pPr lvl="1"/>
            <a:endParaRPr lang="en-US" dirty="0"/>
          </a:p>
          <a:p>
            <a:endParaRPr lang="en-US" dirty="0"/>
          </a:p>
        </p:txBody>
      </p:sp>
    </p:spTree>
    <p:extLst>
      <p:ext uri="{BB962C8B-B14F-4D97-AF65-F5344CB8AC3E}">
        <p14:creationId xmlns:p14="http://schemas.microsoft.com/office/powerpoint/2010/main" val="273458122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152400" y="3352800"/>
            <a:ext cx="8763000" cy="762000"/>
          </a:xfrm>
        </p:spPr>
        <p:txBody>
          <a:bodyPr/>
          <a:lstStyle/>
          <a:p>
            <a:r>
              <a:rPr lang="en-US" sz="4400" dirty="0"/>
              <a:t>Renovation Financing</a:t>
            </a:r>
          </a:p>
        </p:txBody>
      </p:sp>
      <p:sp>
        <p:nvSpPr>
          <p:cNvPr id="4103" name="Rectangle 7"/>
          <p:cNvSpPr>
            <a:spLocks noGrp="1" noChangeArrowheads="1"/>
          </p:cNvSpPr>
          <p:nvPr>
            <p:ph type="subTitle" idx="1"/>
          </p:nvPr>
        </p:nvSpPr>
        <p:spPr>
          <a:xfrm>
            <a:off x="4648200" y="4114800"/>
            <a:ext cx="6324600" cy="2362200"/>
          </a:xfrm>
        </p:spPr>
        <p:txBody>
          <a:bodyPr/>
          <a:lstStyle/>
          <a:p>
            <a:r>
              <a:rPr lang="en-US" sz="2400" i="1" dirty="0"/>
              <a:t>Presented by </a:t>
            </a:r>
            <a:r>
              <a:rPr lang="en-US" sz="2400" b="1" i="1" dirty="0"/>
              <a:t>Nate Moore</a:t>
            </a:r>
          </a:p>
          <a:p>
            <a:endParaRPr lang="en-US" sz="2400" i="1" dirty="0"/>
          </a:p>
          <a:p>
            <a:r>
              <a:rPr lang="en-US" sz="2400" i="1" dirty="0"/>
              <a:t>Sponsored by </a:t>
            </a:r>
            <a:r>
              <a:rPr lang="en-US" sz="2400" b="1" i="1" dirty="0"/>
              <a:t>Sean Johnson</a:t>
            </a:r>
          </a:p>
          <a:p>
            <a:r>
              <a:rPr lang="en-US" sz="2400" i="1" dirty="0"/>
              <a:t>of Movement Mortgage</a:t>
            </a:r>
          </a:p>
          <a:p>
            <a:endParaRPr lang="en-US" sz="2400" i="1" dirty="0"/>
          </a:p>
          <a:p>
            <a:r>
              <a:rPr lang="en-US" sz="2400" i="1" dirty="0"/>
              <a:t>Special Guest </a:t>
            </a:r>
            <a:r>
              <a:rPr lang="en-US" sz="2400" b="1" i="1" dirty="0"/>
              <a:t>Brian Dubin </a:t>
            </a:r>
            <a:r>
              <a:rPr lang="en-US" sz="2400" i="1" dirty="0"/>
              <a:t>of </a:t>
            </a:r>
          </a:p>
          <a:p>
            <a:r>
              <a:rPr lang="en-US" sz="2400" i="1" dirty="0"/>
              <a:t>Bluewater Funding</a:t>
            </a:r>
            <a:endParaRPr lang="en-US" dirty="0"/>
          </a:p>
        </p:txBody>
      </p:sp>
    </p:spTree>
    <p:extLst>
      <p:ext uri="{BB962C8B-B14F-4D97-AF65-F5344CB8AC3E}">
        <p14:creationId xmlns:p14="http://schemas.microsoft.com/office/powerpoint/2010/main" val="360362879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OVERVIEW</a:t>
            </a:r>
            <a:r>
              <a:rPr lang="en-US" dirty="0"/>
              <a:t/>
            </a:r>
            <a:br>
              <a:rPr lang="en-US" dirty="0"/>
            </a:br>
            <a:r>
              <a:rPr lang="en-US" sz="3200" b="0" i="1" dirty="0"/>
              <a:t>What, Why, How?</a:t>
            </a:r>
          </a:p>
        </p:txBody>
      </p:sp>
      <p:sp>
        <p:nvSpPr>
          <p:cNvPr id="3" name="Content Placeholder 2"/>
          <p:cNvSpPr>
            <a:spLocks noGrp="1"/>
          </p:cNvSpPr>
          <p:nvPr>
            <p:ph idx="1"/>
          </p:nvPr>
        </p:nvSpPr>
        <p:spPr>
          <a:xfrm>
            <a:off x="1524000" y="2438400"/>
            <a:ext cx="7086600" cy="3505200"/>
          </a:xfrm>
        </p:spPr>
        <p:txBody>
          <a:bodyPr/>
          <a:lstStyle/>
          <a:p>
            <a:pPr lvl="0"/>
            <a:r>
              <a:rPr lang="en-US" dirty="0"/>
              <a:t>What is a Renovation Loan and how does it work? </a:t>
            </a:r>
          </a:p>
          <a:p>
            <a:pPr lvl="0"/>
            <a:r>
              <a:rPr lang="en-US" dirty="0"/>
              <a:t>Why do you need to know about Renovation Loans? </a:t>
            </a:r>
          </a:p>
          <a:p>
            <a:endParaRPr lang="en-US" dirty="0"/>
          </a:p>
        </p:txBody>
      </p:sp>
    </p:spTree>
    <p:extLst>
      <p:ext uri="{BB962C8B-B14F-4D97-AF65-F5344CB8AC3E}">
        <p14:creationId xmlns:p14="http://schemas.microsoft.com/office/powerpoint/2010/main" val="9435512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OVERVIEW</a:t>
            </a:r>
            <a:r>
              <a:rPr lang="en-US" dirty="0"/>
              <a:t/>
            </a:r>
            <a:br>
              <a:rPr lang="en-US" dirty="0"/>
            </a:br>
            <a:r>
              <a:rPr lang="en-US" sz="3200" b="0" i="1" dirty="0"/>
              <a:t>What, Why, How?</a:t>
            </a:r>
          </a:p>
        </p:txBody>
      </p:sp>
      <p:sp>
        <p:nvSpPr>
          <p:cNvPr id="3" name="Content Placeholder 2"/>
          <p:cNvSpPr>
            <a:spLocks noGrp="1"/>
          </p:cNvSpPr>
          <p:nvPr>
            <p:ph idx="1"/>
          </p:nvPr>
        </p:nvSpPr>
        <p:spPr>
          <a:xfrm>
            <a:off x="1524000" y="2438400"/>
            <a:ext cx="7086600" cy="4419600"/>
          </a:xfrm>
        </p:spPr>
        <p:txBody>
          <a:bodyPr/>
          <a:lstStyle/>
          <a:p>
            <a:pPr marL="0" indent="0">
              <a:buNone/>
            </a:pPr>
            <a:r>
              <a:rPr lang="en-US" b="1" dirty="0"/>
              <a:t>Accomplish two needs with one loan</a:t>
            </a:r>
            <a:endParaRPr lang="en-US" dirty="0"/>
          </a:p>
          <a:p>
            <a:pPr lvl="0"/>
            <a:r>
              <a:rPr lang="en-US" dirty="0"/>
              <a:t>Renovation financing allows a borrower to Purchase or Refinance a home in less than ideal condition and make improvements immediately after closing.</a:t>
            </a:r>
          </a:p>
          <a:p>
            <a:pPr lvl="0"/>
            <a:r>
              <a:rPr lang="en-US" dirty="0"/>
              <a:t>A Sale may close without Utilities/Systems on prior to closing.</a:t>
            </a:r>
          </a:p>
          <a:p>
            <a:pPr lvl="0"/>
            <a:r>
              <a:rPr lang="en-US" dirty="0"/>
              <a:t>The cost of the renovation can be rolled into a 30 year mortgage making it very affordable.</a:t>
            </a:r>
          </a:p>
          <a:p>
            <a:endParaRPr lang="en-US" dirty="0"/>
          </a:p>
        </p:txBody>
      </p:sp>
    </p:spTree>
    <p:extLst>
      <p:ext uri="{BB962C8B-B14F-4D97-AF65-F5344CB8AC3E}">
        <p14:creationId xmlns:p14="http://schemas.microsoft.com/office/powerpoint/2010/main" val="73380728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2438400"/>
            <a:ext cx="7086600" cy="4419600"/>
          </a:xfrm>
        </p:spPr>
        <p:txBody>
          <a:bodyPr/>
          <a:lstStyle/>
          <a:p>
            <a:r>
              <a:rPr lang="en-US" dirty="0"/>
              <a:t>Renovation Loans are hard to do and complicated</a:t>
            </a:r>
          </a:p>
          <a:p>
            <a:pPr lvl="1"/>
            <a:r>
              <a:rPr lang="en-US" i="1" dirty="0"/>
              <a:t>Not True:  It all comes down to the people who are involved with the process</a:t>
            </a:r>
            <a:endParaRPr lang="en-US" dirty="0"/>
          </a:p>
          <a:p>
            <a:r>
              <a:rPr lang="en-US" dirty="0"/>
              <a:t>This type of loan takes too long to close</a:t>
            </a:r>
          </a:p>
          <a:p>
            <a:pPr lvl="1"/>
            <a:r>
              <a:rPr lang="en-US" i="1" dirty="0"/>
              <a:t>Not True: A renovation loan does have a few more steps, but should take no longer than 30 days to close.</a:t>
            </a:r>
            <a:endParaRPr lang="en-US" dirty="0"/>
          </a:p>
          <a:p>
            <a:endParaRPr lang="en-US" dirty="0"/>
          </a:p>
          <a:p>
            <a:pPr lvl="0"/>
            <a:endParaRPr lang="en-US" dirty="0"/>
          </a:p>
        </p:txBody>
      </p:sp>
      <p:sp>
        <p:nvSpPr>
          <p:cNvPr id="6" name="Title 1"/>
          <p:cNvSpPr>
            <a:spLocks noGrp="1"/>
          </p:cNvSpPr>
          <p:nvPr>
            <p:ph type="title"/>
          </p:nvPr>
        </p:nvSpPr>
        <p:spPr/>
        <p:txBody>
          <a:bodyPr/>
          <a:lstStyle/>
          <a:p>
            <a:r>
              <a:rPr lang="en-US" u="sng" dirty="0"/>
              <a:t>OVERVIEW</a:t>
            </a:r>
            <a:r>
              <a:rPr lang="en-US" dirty="0"/>
              <a:t/>
            </a:r>
            <a:br>
              <a:rPr lang="en-US" dirty="0"/>
            </a:br>
            <a:r>
              <a:rPr lang="en-US" sz="3200" b="0" i="1" dirty="0"/>
              <a:t>Common Misconceptions</a:t>
            </a:r>
          </a:p>
        </p:txBody>
      </p:sp>
    </p:spTree>
    <p:extLst>
      <p:ext uri="{BB962C8B-B14F-4D97-AF65-F5344CB8AC3E}">
        <p14:creationId xmlns:p14="http://schemas.microsoft.com/office/powerpoint/2010/main" val="62122921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OVERVIEW</a:t>
            </a:r>
            <a:r>
              <a:rPr lang="en-US" dirty="0"/>
              <a:t/>
            </a:r>
            <a:br>
              <a:rPr lang="en-US" dirty="0"/>
            </a:br>
            <a:r>
              <a:rPr lang="en-US" sz="3200" b="0" i="1" dirty="0"/>
              <a:t>What, Why, How?</a:t>
            </a:r>
          </a:p>
        </p:txBody>
      </p:sp>
      <p:sp>
        <p:nvSpPr>
          <p:cNvPr id="3" name="Content Placeholder 2"/>
          <p:cNvSpPr>
            <a:spLocks noGrp="1"/>
          </p:cNvSpPr>
          <p:nvPr>
            <p:ph idx="1"/>
          </p:nvPr>
        </p:nvSpPr>
        <p:spPr>
          <a:xfrm>
            <a:off x="1524000" y="2438400"/>
            <a:ext cx="7086600" cy="4419600"/>
          </a:xfrm>
        </p:spPr>
        <p:txBody>
          <a:bodyPr/>
          <a:lstStyle/>
          <a:p>
            <a:pPr marL="0" indent="0">
              <a:buNone/>
            </a:pPr>
            <a:r>
              <a:rPr lang="en-US" b="1" dirty="0"/>
              <a:t>Do you need a renovation loan?</a:t>
            </a:r>
            <a:endParaRPr lang="en-US" dirty="0"/>
          </a:p>
          <a:p>
            <a:pPr lvl="0"/>
            <a:r>
              <a:rPr lang="en-US" dirty="0"/>
              <a:t>When selling, listing or buying a property where the need for significant repairs is obvious</a:t>
            </a:r>
          </a:p>
          <a:p>
            <a:pPr lvl="0"/>
            <a:r>
              <a:rPr lang="en-US" dirty="0"/>
              <a:t>When you have an appraisal with repair conditions subject to final inspection, prior to closing</a:t>
            </a:r>
          </a:p>
          <a:p>
            <a:pPr lvl="0"/>
            <a:r>
              <a:rPr lang="en-US" dirty="0"/>
              <a:t>When you or your client have a vision for a distressed property</a:t>
            </a:r>
          </a:p>
          <a:p>
            <a:endParaRPr lang="en-US" dirty="0"/>
          </a:p>
        </p:txBody>
      </p:sp>
    </p:spTree>
    <p:extLst>
      <p:ext uri="{BB962C8B-B14F-4D97-AF65-F5344CB8AC3E}">
        <p14:creationId xmlns:p14="http://schemas.microsoft.com/office/powerpoint/2010/main" val="230856729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OVERVIEW</a:t>
            </a:r>
            <a:r>
              <a:rPr lang="en-US" dirty="0"/>
              <a:t/>
            </a:r>
            <a:br>
              <a:rPr lang="en-US" dirty="0"/>
            </a:br>
            <a:r>
              <a:rPr lang="en-US" sz="3200" b="0" i="1" dirty="0"/>
              <a:t>What, Why, How?</a:t>
            </a:r>
          </a:p>
        </p:txBody>
      </p:sp>
      <p:sp>
        <p:nvSpPr>
          <p:cNvPr id="3" name="Content Placeholder 2"/>
          <p:cNvSpPr>
            <a:spLocks noGrp="1"/>
          </p:cNvSpPr>
          <p:nvPr>
            <p:ph idx="1"/>
          </p:nvPr>
        </p:nvSpPr>
        <p:spPr>
          <a:xfrm>
            <a:off x="1524000" y="2438400"/>
            <a:ext cx="7086600" cy="4419600"/>
          </a:xfrm>
        </p:spPr>
        <p:txBody>
          <a:bodyPr/>
          <a:lstStyle/>
          <a:p>
            <a:pPr marL="0" indent="0">
              <a:buNone/>
            </a:pPr>
            <a:r>
              <a:rPr lang="en-US" b="1" dirty="0"/>
              <a:t>Who can benefit?</a:t>
            </a:r>
            <a:endParaRPr lang="en-US" dirty="0"/>
          </a:p>
          <a:p>
            <a:pPr lvl="0"/>
            <a:r>
              <a:rPr lang="en-US" dirty="0"/>
              <a:t>Homebuyers:  Can purchase homes in less than ideal condition (as-is) and address the problems immediately after closing.</a:t>
            </a:r>
          </a:p>
          <a:p>
            <a:pPr lvl="0"/>
            <a:r>
              <a:rPr lang="en-US" dirty="0"/>
              <a:t>Homeowners:  May upgrade, modernize or expand to increase value ( to stay in or list for resale).</a:t>
            </a:r>
          </a:p>
          <a:p>
            <a:r>
              <a:rPr lang="en-US" dirty="0"/>
              <a:t>Real Estate agents:  Sell dated properties and those needing substantial repairs by helping potential buyers envision remodeling possibilities. </a:t>
            </a:r>
          </a:p>
          <a:p>
            <a:pPr lvl="0"/>
            <a:endParaRPr lang="en-US" dirty="0"/>
          </a:p>
        </p:txBody>
      </p:sp>
    </p:spTree>
    <p:extLst>
      <p:ext uri="{BB962C8B-B14F-4D97-AF65-F5344CB8AC3E}">
        <p14:creationId xmlns:p14="http://schemas.microsoft.com/office/powerpoint/2010/main" val="138030505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Presentation for strategy recommendation">
  <a:themeElements>
    <a:clrScheme name="Office Theme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fontScheme name="Office Them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Office Theme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Office Theme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Office Theme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strategy recommendation</Template>
  <TotalTime>3782</TotalTime>
  <Words>1764</Words>
  <Application>Microsoft Office PowerPoint</Application>
  <PresentationFormat>On-screen Show (4:3)</PresentationFormat>
  <Paragraphs>195</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Arial Narrow</vt:lpstr>
      <vt:lpstr>Times New Roman</vt:lpstr>
      <vt:lpstr>Wingdings</vt:lpstr>
      <vt:lpstr>Presentation for strategy recommendation</vt:lpstr>
      <vt:lpstr>Renovation Financing</vt:lpstr>
      <vt:lpstr>TEACHER QUALIFICATIONS </vt:lpstr>
      <vt:lpstr>PURPOSE </vt:lpstr>
      <vt:lpstr>SECTIONS </vt:lpstr>
      <vt:lpstr>OVERVIEW What, Why, How?</vt:lpstr>
      <vt:lpstr>OVERVIEW What, Why, How?</vt:lpstr>
      <vt:lpstr>OVERVIEW Common Misconceptions</vt:lpstr>
      <vt:lpstr>OVERVIEW What, Why, How?</vt:lpstr>
      <vt:lpstr>OVERVIEW What, Why, How?</vt:lpstr>
      <vt:lpstr>OVERVIEW What, Why, How?</vt:lpstr>
      <vt:lpstr>OVERVIEW What, Why, How?</vt:lpstr>
      <vt:lpstr>OVERVIEW What, Why, How?</vt:lpstr>
      <vt:lpstr>OVERVIEW Down Payment Minimums</vt:lpstr>
      <vt:lpstr>OVERVIEW Minimum Credit Score</vt:lpstr>
      <vt:lpstr>OVERVIEW Loan Amount</vt:lpstr>
      <vt:lpstr>OVERVIEW Loan Amount</vt:lpstr>
      <vt:lpstr>OVERVIEW Process</vt:lpstr>
      <vt:lpstr>OVERVIEW Process</vt:lpstr>
      <vt:lpstr>OVERVIEW Process</vt:lpstr>
      <vt:lpstr>OVERVIEW For REALTORS ®</vt:lpstr>
      <vt:lpstr>OVERVIEW For REALTORS ®</vt:lpstr>
      <vt:lpstr>OVERVIEW For REALTORS ®</vt:lpstr>
      <vt:lpstr>FHA 203K Limited/Streamline Description</vt:lpstr>
      <vt:lpstr>FHA 203K Limited/Streamline Eligible Repairs</vt:lpstr>
      <vt:lpstr>FHA 203K Limited/Streamline Eligible Repairs</vt:lpstr>
      <vt:lpstr>FHA 203K Limited/Streamline Eligible Repairs</vt:lpstr>
      <vt:lpstr>FHA 203K Limited/Streamline Ineligible Repairs</vt:lpstr>
      <vt:lpstr>FHA 203K Limited/Streamline Ineligible Repairs</vt:lpstr>
      <vt:lpstr>FHA 203K Description</vt:lpstr>
      <vt:lpstr>FHA 203K Description</vt:lpstr>
      <vt:lpstr>FHA 203K Eligible Repairs</vt:lpstr>
      <vt:lpstr>FHA 203K Eligible Repairs</vt:lpstr>
      <vt:lpstr>FHA 203K Ineligible Repairs</vt:lpstr>
      <vt:lpstr>FNMA Homestyle Description</vt:lpstr>
      <vt:lpstr>OTHER FINANCING OPTIONS HELOC (Home Equity Line of Credit)</vt:lpstr>
      <vt:lpstr>OTHER FINANCING OPTIONS HELOC (Home Equity Line of Credit)</vt:lpstr>
      <vt:lpstr>OTHER FINANCING OPTIONS Bank line of credit</vt:lpstr>
      <vt:lpstr>OTHER FINANCING OPTIONS Hard Money Loans</vt:lpstr>
      <vt:lpstr>SUMMARY </vt:lpstr>
      <vt:lpstr>Renovation Financing</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Moore Construction Group LLC</dc:title>
  <dc:creator>Nate</dc:creator>
  <cp:lastModifiedBy>Nate Moore</cp:lastModifiedBy>
  <cp:revision>85</cp:revision>
  <cp:lastPrinted>1601-01-01T00:00:00Z</cp:lastPrinted>
  <dcterms:created xsi:type="dcterms:W3CDTF">2010-10-20T15:36:23Z</dcterms:created>
  <dcterms:modified xsi:type="dcterms:W3CDTF">2017-10-24T17:43:47Z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TC010184381033</vt:lpwstr>
  </property>
</Properties>
</file>