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56" r:id="rId2"/>
    <p:sldId id="273" r:id="rId3"/>
    <p:sldId id="301" r:id="rId4"/>
    <p:sldId id="303" r:id="rId5"/>
    <p:sldId id="299" r:id="rId6"/>
    <p:sldId id="298" r:id="rId7"/>
    <p:sldId id="304" r:id="rId8"/>
    <p:sldId id="329" r:id="rId9"/>
    <p:sldId id="333" r:id="rId10"/>
    <p:sldId id="334" r:id="rId11"/>
    <p:sldId id="335" r:id="rId12"/>
    <p:sldId id="305" r:id="rId13"/>
    <p:sldId id="325" r:id="rId14"/>
    <p:sldId id="324" r:id="rId15"/>
    <p:sldId id="322" r:id="rId16"/>
    <p:sldId id="328" r:id="rId17"/>
    <p:sldId id="327" r:id="rId18"/>
    <p:sldId id="326" r:id="rId19"/>
    <p:sldId id="306" r:id="rId20"/>
    <p:sldId id="331" r:id="rId21"/>
    <p:sldId id="332" r:id="rId22"/>
    <p:sldId id="307" r:id="rId23"/>
    <p:sldId id="311" r:id="rId24"/>
    <p:sldId id="312" r:id="rId25"/>
    <p:sldId id="313" r:id="rId26"/>
    <p:sldId id="315" r:id="rId27"/>
    <p:sldId id="336" r:id="rId28"/>
    <p:sldId id="314" r:id="rId29"/>
    <p:sldId id="316" r:id="rId30"/>
    <p:sldId id="317" r:id="rId31"/>
    <p:sldId id="318" r:id="rId32"/>
    <p:sldId id="319" r:id="rId33"/>
    <p:sldId id="320" r:id="rId34"/>
    <p:sldId id="321" r:id="rId35"/>
    <p:sldId id="308" r:id="rId36"/>
    <p:sldId id="309" r:id="rId37"/>
    <p:sldId id="300" r:id="rId38"/>
  </p:sldIdLst>
  <p:sldSz cx="9144000" cy="6858000" type="screen4x3"/>
  <p:notesSz cx="6946900" cy="9283700"/>
  <p:custDataLst>
    <p:tags r:id="rId40"/>
  </p:custDataLst>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CC00"/>
    <a:srgbClr val="CC6600"/>
    <a:srgbClr val="996633"/>
    <a:srgbClr val="993300"/>
    <a:srgbClr val="FFCC99"/>
    <a:srgbClr val="CC990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99" autoAdjust="0"/>
    <p:restoredTop sz="94624" autoAdjust="0"/>
  </p:normalViewPr>
  <p:slideViewPr>
    <p:cSldViewPr>
      <p:cViewPr varScale="1">
        <p:scale>
          <a:sx n="109" d="100"/>
          <a:sy n="109" d="100"/>
        </p:scale>
        <p:origin x="1674"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0" y="0"/>
            <a:ext cx="3009900" cy="463550"/>
          </a:xfrm>
          <a:prstGeom prst="rect">
            <a:avLst/>
          </a:prstGeom>
          <a:noFill/>
          <a:ln w="9525">
            <a:noFill/>
            <a:miter lim="800000"/>
            <a:headEnd/>
            <a:tailEnd/>
          </a:ln>
        </p:spPr>
        <p:txBody>
          <a:bodyPr vert="horz" wrap="square" lIns="92738" tIns="46369" rIns="92738" bIns="46369" numCol="1" anchor="t" anchorCtr="0" compatLnSpc="1">
            <a:prstTxWarp prst="textNoShape">
              <a:avLst/>
            </a:prstTxWarp>
          </a:bodyPr>
          <a:lstStyle>
            <a:lvl1pPr defTabSz="927100" eaLnBrk="0" hangingPunct="0">
              <a:defRPr sz="1200">
                <a:latin typeface="Times New Roman" pitchFamily="18" charset="0"/>
              </a:defRPr>
            </a:lvl1pPr>
          </a:lstStyle>
          <a:p>
            <a:endParaRPr lang="en-US"/>
          </a:p>
        </p:txBody>
      </p:sp>
      <p:sp>
        <p:nvSpPr>
          <p:cNvPr id="2057" name="Rectangle 9"/>
          <p:cNvSpPr>
            <a:spLocks noGrp="1" noRot="1" noChangeAspect="1" noChangeArrowheads="1" noTextEdit="1"/>
          </p:cNvSpPr>
          <p:nvPr>
            <p:ph type="sldImg" idx="2"/>
          </p:nvPr>
        </p:nvSpPr>
        <p:spPr bwMode="auto">
          <a:xfrm>
            <a:off x="1152525" y="696913"/>
            <a:ext cx="4641850" cy="3481387"/>
          </a:xfrm>
          <a:prstGeom prst="rect">
            <a:avLst/>
          </a:prstGeom>
          <a:noFill/>
          <a:ln w="9525">
            <a:solidFill>
              <a:srgbClr val="000000"/>
            </a:solidFill>
            <a:miter lim="800000"/>
            <a:headEnd/>
            <a:tailEnd/>
          </a:ln>
          <a:effectLst/>
        </p:spPr>
      </p:sp>
      <p:sp>
        <p:nvSpPr>
          <p:cNvPr id="2058" name="Rectangle 10"/>
          <p:cNvSpPr>
            <a:spLocks noGrp="1" noChangeArrowheads="1"/>
          </p:cNvSpPr>
          <p:nvPr>
            <p:ph type="body" sz="quarter" idx="3"/>
          </p:nvPr>
        </p:nvSpPr>
        <p:spPr bwMode="auto">
          <a:xfrm>
            <a:off x="925513" y="4410075"/>
            <a:ext cx="5095875" cy="4176713"/>
          </a:xfrm>
          <a:prstGeom prst="rect">
            <a:avLst/>
          </a:prstGeom>
          <a:noFill/>
          <a:ln w="9525">
            <a:noFill/>
            <a:miter lim="800000"/>
            <a:headEnd/>
            <a:tailEnd/>
          </a:ln>
        </p:spPr>
        <p:txBody>
          <a:bodyPr vert="horz" wrap="square" lIns="92738" tIns="46369" rIns="92738" bIns="4636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9" name="Rectangle 11"/>
          <p:cNvSpPr>
            <a:spLocks noGrp="1" noChangeArrowheads="1"/>
          </p:cNvSpPr>
          <p:nvPr>
            <p:ph type="dt" idx="1"/>
          </p:nvPr>
        </p:nvSpPr>
        <p:spPr bwMode="auto">
          <a:xfrm>
            <a:off x="3937000" y="0"/>
            <a:ext cx="3009900" cy="463550"/>
          </a:xfrm>
          <a:prstGeom prst="rect">
            <a:avLst/>
          </a:prstGeom>
          <a:noFill/>
          <a:ln w="9525">
            <a:noFill/>
            <a:miter lim="800000"/>
            <a:headEnd/>
            <a:tailEnd/>
          </a:ln>
        </p:spPr>
        <p:txBody>
          <a:bodyPr vert="horz" wrap="square" lIns="92738" tIns="46369" rIns="92738" bIns="46369" numCol="1" anchor="t" anchorCtr="0" compatLnSpc="1">
            <a:prstTxWarp prst="textNoShape">
              <a:avLst/>
            </a:prstTxWarp>
          </a:bodyPr>
          <a:lstStyle>
            <a:lvl1pPr algn="r" defTabSz="927100" eaLnBrk="0" hangingPunct="0">
              <a:defRPr sz="1200">
                <a:latin typeface="Times New Roman" pitchFamily="18" charset="0"/>
              </a:defRPr>
            </a:lvl1pPr>
          </a:lstStyle>
          <a:p>
            <a:endParaRPr lang="en-US"/>
          </a:p>
        </p:txBody>
      </p:sp>
      <p:sp>
        <p:nvSpPr>
          <p:cNvPr id="2060" name="Rectangle 12"/>
          <p:cNvSpPr>
            <a:spLocks noGrp="1" noChangeArrowheads="1"/>
          </p:cNvSpPr>
          <p:nvPr>
            <p:ph type="ftr" sz="quarter" idx="4"/>
          </p:nvPr>
        </p:nvSpPr>
        <p:spPr bwMode="auto">
          <a:xfrm>
            <a:off x="0" y="8820150"/>
            <a:ext cx="3009900" cy="463550"/>
          </a:xfrm>
          <a:prstGeom prst="rect">
            <a:avLst/>
          </a:prstGeom>
          <a:noFill/>
          <a:ln w="9525">
            <a:noFill/>
            <a:miter lim="800000"/>
            <a:headEnd/>
            <a:tailEnd/>
          </a:ln>
        </p:spPr>
        <p:txBody>
          <a:bodyPr vert="horz" wrap="square" lIns="92738" tIns="46369" rIns="92738" bIns="46369" numCol="1" anchor="b" anchorCtr="0" compatLnSpc="1">
            <a:prstTxWarp prst="textNoShape">
              <a:avLst/>
            </a:prstTxWarp>
          </a:bodyPr>
          <a:lstStyle>
            <a:lvl1pPr defTabSz="927100" eaLnBrk="0" hangingPunct="0">
              <a:defRPr sz="1200">
                <a:latin typeface="Times New Roman" pitchFamily="18" charset="0"/>
              </a:defRPr>
            </a:lvl1pPr>
          </a:lstStyle>
          <a:p>
            <a:endParaRPr lang="en-US"/>
          </a:p>
        </p:txBody>
      </p:sp>
      <p:sp>
        <p:nvSpPr>
          <p:cNvPr id="2061" name="Rectangle 13"/>
          <p:cNvSpPr>
            <a:spLocks noGrp="1" noChangeArrowheads="1"/>
          </p:cNvSpPr>
          <p:nvPr>
            <p:ph type="sldNum" sz="quarter" idx="5"/>
          </p:nvPr>
        </p:nvSpPr>
        <p:spPr bwMode="auto">
          <a:xfrm>
            <a:off x="3937000" y="8820150"/>
            <a:ext cx="3009900" cy="463550"/>
          </a:xfrm>
          <a:prstGeom prst="rect">
            <a:avLst/>
          </a:prstGeom>
          <a:noFill/>
          <a:ln w="9525">
            <a:noFill/>
            <a:miter lim="800000"/>
            <a:headEnd/>
            <a:tailEnd/>
          </a:ln>
        </p:spPr>
        <p:txBody>
          <a:bodyPr vert="horz" wrap="square" lIns="92738" tIns="46369" rIns="92738" bIns="46369" numCol="1" anchor="b" anchorCtr="0" compatLnSpc="1">
            <a:prstTxWarp prst="textNoShape">
              <a:avLst/>
            </a:prstTxWarp>
          </a:bodyPr>
          <a:lstStyle>
            <a:lvl1pPr algn="r" defTabSz="927100" eaLnBrk="0" hangingPunct="0">
              <a:defRPr sz="1200">
                <a:latin typeface="Times New Roman" pitchFamily="18" charset="0"/>
              </a:defRPr>
            </a:lvl1pPr>
          </a:lstStyle>
          <a:p>
            <a:fld id="{6A22A95C-0F9B-45D0-B1B8-082B70CAD45A}" type="slidenum">
              <a:rPr lang="en-US"/>
              <a:pPr/>
              <a:t>‹#›</a:t>
            </a:fld>
            <a:endParaRPr lang="en-US"/>
          </a:p>
        </p:txBody>
      </p:sp>
    </p:spTree>
    <p:extLst>
      <p:ext uri="{BB962C8B-B14F-4D97-AF65-F5344CB8AC3E}">
        <p14:creationId xmlns:p14="http://schemas.microsoft.com/office/powerpoint/2010/main" val="48124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22A95C-0F9B-45D0-B1B8-082B70CAD45A}" type="slidenum">
              <a:rPr lang="en-US" smtClean="0"/>
              <a:pPr/>
              <a:t>29</a:t>
            </a:fld>
            <a:endParaRPr lang="en-US"/>
          </a:p>
        </p:txBody>
      </p:sp>
    </p:spTree>
    <p:extLst>
      <p:ext uri="{BB962C8B-B14F-4D97-AF65-F5344CB8AC3E}">
        <p14:creationId xmlns:p14="http://schemas.microsoft.com/office/powerpoint/2010/main" val="19424661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23" name="Rectangle 3"/>
          <p:cNvSpPr>
            <a:spLocks noGrp="1" noChangeArrowheads="1"/>
          </p:cNvSpPr>
          <p:nvPr>
            <p:ph type="ctrTitle"/>
          </p:nvPr>
        </p:nvSpPr>
        <p:spPr>
          <a:xfrm>
            <a:off x="2438400" y="3352800"/>
            <a:ext cx="6324600" cy="1371600"/>
          </a:xfrm>
        </p:spPr>
        <p:txBody>
          <a:bodyPr/>
          <a:lstStyle>
            <a:lvl1pPr>
              <a:lnSpc>
                <a:spcPct val="90000"/>
              </a:lnSpc>
              <a:defRPr sz="4800"/>
            </a:lvl1pPr>
          </a:lstStyle>
          <a:p>
            <a:r>
              <a:rPr lang="en-US" smtClean="0"/>
              <a:t>Click to edit Master title style</a:t>
            </a:r>
            <a:endParaRPr lang="en-US"/>
          </a:p>
        </p:txBody>
      </p:sp>
      <p:sp>
        <p:nvSpPr>
          <p:cNvPr id="30724" name="Rectangle 4"/>
          <p:cNvSpPr>
            <a:spLocks noGrp="1" noChangeArrowheads="1"/>
          </p:cNvSpPr>
          <p:nvPr>
            <p:ph type="subTitle" idx="1"/>
          </p:nvPr>
        </p:nvSpPr>
        <p:spPr>
          <a:xfrm>
            <a:off x="2438400" y="4724400"/>
            <a:ext cx="6324600" cy="685800"/>
          </a:xfrm>
        </p:spPr>
        <p:txBody>
          <a:bodyPr/>
          <a:lstStyle>
            <a:lvl1pPr marL="0" indent="0">
              <a:lnSpc>
                <a:spcPct val="80000"/>
              </a:lnSpc>
              <a:buFont typeface="Wingdings" pitchFamily="2" charset="2"/>
              <a:buNone/>
              <a:defRPr sz="3200"/>
            </a:lvl1pPr>
          </a:lstStyle>
          <a:p>
            <a:r>
              <a:rPr lang="en-US" smtClean="0"/>
              <a:t>Click to edit Master subtitle style</a:t>
            </a:r>
            <a:endParaRPr lang="en-US"/>
          </a:p>
        </p:txBody>
      </p:sp>
    </p:spTree>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685800"/>
            <a:ext cx="1771650" cy="4876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0" y="685800"/>
            <a:ext cx="5162550" cy="4876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0" y="2057400"/>
            <a:ext cx="34671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3500" y="2057400"/>
            <a:ext cx="34671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alphaModFix amt="29000"/>
            <a:lum/>
          </a:blip>
          <a:srcRect/>
          <a:stretch>
            <a:fillRect l="-6000" r="-6000"/>
          </a:stretch>
        </a:blip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body" idx="1"/>
          </p:nvPr>
        </p:nvSpPr>
        <p:spPr bwMode="auto">
          <a:xfrm>
            <a:off x="1524000" y="2057400"/>
            <a:ext cx="7086600" cy="3505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713" name="Rectangle 17"/>
          <p:cNvSpPr>
            <a:spLocks noGrp="1" noChangeArrowheads="1"/>
          </p:cNvSpPr>
          <p:nvPr>
            <p:ph type="title"/>
          </p:nvPr>
        </p:nvSpPr>
        <p:spPr bwMode="auto">
          <a:xfrm>
            <a:off x="1524000" y="685800"/>
            <a:ext cx="7086600" cy="1371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dirty="0" smtClean="0"/>
              <a:t>Click to edit Master title style</a:t>
            </a:r>
          </a:p>
        </p:txBody>
      </p:sp>
      <p:pic>
        <p:nvPicPr>
          <p:cNvPr id="29723" name="Picture 27" descr="C:\Users\Nate\Documents\MooreConstructionGroup\LOGO.jpg"/>
          <p:cNvPicPr>
            <a:picLocks noChangeAspect="1" noChangeArrowheads="1"/>
          </p:cNvPicPr>
          <p:nvPr userDrawn="1"/>
        </p:nvPicPr>
        <p:blipFill>
          <a:blip r:embed="rId14" cstate="print"/>
          <a:srcRect/>
          <a:stretch>
            <a:fillRect/>
          </a:stretch>
        </p:blipFill>
        <p:spPr bwMode="auto">
          <a:xfrm>
            <a:off x="6927966" y="1"/>
            <a:ext cx="2216034" cy="685800"/>
          </a:xfrm>
          <a:prstGeom prst="rect">
            <a:avLst/>
          </a:prstGeom>
          <a:noFill/>
        </p:spPr>
      </p:pic>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iming>
    <p:tnLst>
      <p:par>
        <p:cTn id="1" dur="indefinite" restart="never" nodeType="tmRoot"/>
      </p:par>
    </p:tnLst>
  </p:timing>
  <p:txStyles>
    <p:titleStyle>
      <a:lvl1pPr algn="l" rtl="0" eaLnBrk="1" fontAlgn="base" hangingPunct="1">
        <a:spcBef>
          <a:spcPct val="0"/>
        </a:spcBef>
        <a:spcAft>
          <a:spcPct val="0"/>
        </a:spcAft>
        <a:defRPr sz="4000" b="1">
          <a:solidFill>
            <a:srgbClr val="000000"/>
          </a:solidFill>
          <a:latin typeface="+mj-lt"/>
          <a:ea typeface="+mj-ea"/>
          <a:cs typeface="+mj-cs"/>
        </a:defRPr>
      </a:lvl1pPr>
      <a:lvl2pPr algn="l" rtl="0" eaLnBrk="1" fontAlgn="base" hangingPunct="1">
        <a:spcBef>
          <a:spcPct val="0"/>
        </a:spcBef>
        <a:spcAft>
          <a:spcPct val="0"/>
        </a:spcAft>
        <a:defRPr sz="4000" b="1">
          <a:solidFill>
            <a:srgbClr val="000000"/>
          </a:solidFill>
          <a:latin typeface="Arial Narrow" pitchFamily="34" charset="0"/>
        </a:defRPr>
      </a:lvl2pPr>
      <a:lvl3pPr algn="l" rtl="0" eaLnBrk="1" fontAlgn="base" hangingPunct="1">
        <a:spcBef>
          <a:spcPct val="0"/>
        </a:spcBef>
        <a:spcAft>
          <a:spcPct val="0"/>
        </a:spcAft>
        <a:defRPr sz="4000" b="1">
          <a:solidFill>
            <a:srgbClr val="000000"/>
          </a:solidFill>
          <a:latin typeface="Arial Narrow" pitchFamily="34" charset="0"/>
        </a:defRPr>
      </a:lvl3pPr>
      <a:lvl4pPr algn="l" rtl="0" eaLnBrk="1" fontAlgn="base" hangingPunct="1">
        <a:spcBef>
          <a:spcPct val="0"/>
        </a:spcBef>
        <a:spcAft>
          <a:spcPct val="0"/>
        </a:spcAft>
        <a:defRPr sz="4000" b="1">
          <a:solidFill>
            <a:srgbClr val="000000"/>
          </a:solidFill>
          <a:latin typeface="Arial Narrow" pitchFamily="34" charset="0"/>
        </a:defRPr>
      </a:lvl4pPr>
      <a:lvl5pPr algn="l" rtl="0" eaLnBrk="1" fontAlgn="base" hangingPunct="1">
        <a:spcBef>
          <a:spcPct val="0"/>
        </a:spcBef>
        <a:spcAft>
          <a:spcPct val="0"/>
        </a:spcAft>
        <a:defRPr sz="4000" b="1">
          <a:solidFill>
            <a:srgbClr val="000000"/>
          </a:solidFill>
          <a:latin typeface="Arial Narrow" pitchFamily="34" charset="0"/>
        </a:defRPr>
      </a:lvl5pPr>
      <a:lvl6pPr marL="457200" algn="l" rtl="0" eaLnBrk="1" fontAlgn="base" hangingPunct="1">
        <a:spcBef>
          <a:spcPct val="0"/>
        </a:spcBef>
        <a:spcAft>
          <a:spcPct val="0"/>
        </a:spcAft>
        <a:defRPr sz="4000" b="1">
          <a:solidFill>
            <a:srgbClr val="000000"/>
          </a:solidFill>
          <a:latin typeface="Arial Narrow" pitchFamily="34" charset="0"/>
        </a:defRPr>
      </a:lvl6pPr>
      <a:lvl7pPr marL="914400" algn="l" rtl="0" eaLnBrk="1" fontAlgn="base" hangingPunct="1">
        <a:spcBef>
          <a:spcPct val="0"/>
        </a:spcBef>
        <a:spcAft>
          <a:spcPct val="0"/>
        </a:spcAft>
        <a:defRPr sz="4000" b="1">
          <a:solidFill>
            <a:srgbClr val="000000"/>
          </a:solidFill>
          <a:latin typeface="Arial Narrow" pitchFamily="34" charset="0"/>
        </a:defRPr>
      </a:lvl7pPr>
      <a:lvl8pPr marL="1371600" algn="l" rtl="0" eaLnBrk="1" fontAlgn="base" hangingPunct="1">
        <a:spcBef>
          <a:spcPct val="0"/>
        </a:spcBef>
        <a:spcAft>
          <a:spcPct val="0"/>
        </a:spcAft>
        <a:defRPr sz="4000" b="1">
          <a:solidFill>
            <a:srgbClr val="000000"/>
          </a:solidFill>
          <a:latin typeface="Arial Narrow" pitchFamily="34" charset="0"/>
        </a:defRPr>
      </a:lvl8pPr>
      <a:lvl9pPr marL="1828800" algn="l" rtl="0" eaLnBrk="1" fontAlgn="base" hangingPunct="1">
        <a:spcBef>
          <a:spcPct val="0"/>
        </a:spcBef>
        <a:spcAft>
          <a:spcPct val="0"/>
        </a:spcAft>
        <a:defRPr sz="4000" b="1">
          <a:solidFill>
            <a:srgbClr val="000000"/>
          </a:solidFill>
          <a:latin typeface="Arial Narrow" pitchFamily="34" charset="0"/>
        </a:defRPr>
      </a:lvl9pPr>
    </p:titleStyle>
    <p:bodyStyle>
      <a:lvl1pPr marL="342900" indent="-342900" algn="l" rtl="0" eaLnBrk="1" fontAlgn="base" hangingPunct="1">
        <a:spcBef>
          <a:spcPct val="20000"/>
        </a:spcBef>
        <a:spcAft>
          <a:spcPct val="0"/>
        </a:spcAft>
        <a:buClr>
          <a:srgbClr val="000000"/>
        </a:buClr>
        <a:buSzPct val="50000"/>
        <a:buFont typeface="Wingdings" pitchFamily="2" charset="2"/>
        <a:buChar char="n"/>
        <a:defRPr sz="2800">
          <a:solidFill>
            <a:srgbClr val="000000"/>
          </a:solidFill>
          <a:latin typeface="+mn-lt"/>
          <a:ea typeface="+mn-ea"/>
          <a:cs typeface="+mn-cs"/>
        </a:defRPr>
      </a:lvl1pPr>
      <a:lvl2pPr marL="742950" indent="-285750" algn="l" rtl="0" eaLnBrk="1" fontAlgn="base" hangingPunct="1">
        <a:spcBef>
          <a:spcPct val="20000"/>
        </a:spcBef>
        <a:spcAft>
          <a:spcPct val="0"/>
        </a:spcAft>
        <a:buClr>
          <a:srgbClr val="000000"/>
        </a:buClr>
        <a:buSzPct val="50000"/>
        <a:buFont typeface="Wingdings" pitchFamily="2" charset="2"/>
        <a:buChar char="n"/>
        <a:defRPr sz="2400">
          <a:solidFill>
            <a:srgbClr val="000000"/>
          </a:solidFill>
          <a:latin typeface="+mn-lt"/>
        </a:defRPr>
      </a:lvl2pPr>
      <a:lvl3pPr marL="1143000" indent="-228600" algn="l" rtl="0" eaLnBrk="1" fontAlgn="base" hangingPunct="1">
        <a:spcBef>
          <a:spcPct val="20000"/>
        </a:spcBef>
        <a:spcAft>
          <a:spcPct val="0"/>
        </a:spcAft>
        <a:buClr>
          <a:srgbClr val="000000"/>
        </a:buClr>
        <a:buSzPct val="50000"/>
        <a:buFont typeface="Wingdings" pitchFamily="2" charset="2"/>
        <a:buChar char="n"/>
        <a:defRPr sz="2000">
          <a:solidFill>
            <a:srgbClr val="000000"/>
          </a:solidFill>
          <a:latin typeface="+mn-lt"/>
        </a:defRPr>
      </a:lvl3pPr>
      <a:lvl4pPr marL="1600200" indent="-228600" algn="l" rtl="0" eaLnBrk="1" fontAlgn="base" hangingPunct="1">
        <a:spcBef>
          <a:spcPct val="20000"/>
        </a:spcBef>
        <a:spcAft>
          <a:spcPct val="0"/>
        </a:spcAft>
        <a:buClr>
          <a:srgbClr val="000000"/>
        </a:buClr>
        <a:buSzPct val="50000"/>
        <a:buFont typeface="Wingdings" pitchFamily="2" charset="2"/>
        <a:buChar char="n"/>
        <a:defRPr>
          <a:solidFill>
            <a:srgbClr val="000000"/>
          </a:solidFill>
          <a:latin typeface="+mn-lt"/>
        </a:defRPr>
      </a:lvl4pPr>
      <a:lvl5pPr marL="2057400" indent="-228600" algn="l" rtl="0" eaLnBrk="1" fontAlgn="base" hangingPunct="1">
        <a:spcBef>
          <a:spcPct val="20000"/>
        </a:spcBef>
        <a:spcAft>
          <a:spcPct val="0"/>
        </a:spcAft>
        <a:buClr>
          <a:srgbClr val="000000"/>
        </a:buClr>
        <a:buSzPct val="50000"/>
        <a:buFont typeface="Wingdings" pitchFamily="2" charset="2"/>
        <a:buChar char="n"/>
        <a:defRPr>
          <a:solidFill>
            <a:srgbClr val="000000"/>
          </a:solidFill>
          <a:latin typeface="+mn-lt"/>
        </a:defRPr>
      </a:lvl5pPr>
      <a:lvl6pPr marL="2514600" indent="-228600" algn="l" rtl="0" eaLnBrk="1" fontAlgn="base" hangingPunct="1">
        <a:spcBef>
          <a:spcPct val="20000"/>
        </a:spcBef>
        <a:spcAft>
          <a:spcPct val="0"/>
        </a:spcAft>
        <a:buClr>
          <a:srgbClr val="000000"/>
        </a:buClr>
        <a:buSzPct val="50000"/>
        <a:buFont typeface="Wingdings" pitchFamily="2" charset="2"/>
        <a:buChar char="n"/>
        <a:defRPr>
          <a:solidFill>
            <a:srgbClr val="000000"/>
          </a:solidFill>
          <a:latin typeface="+mn-lt"/>
        </a:defRPr>
      </a:lvl6pPr>
      <a:lvl7pPr marL="2971800" indent="-228600" algn="l" rtl="0" eaLnBrk="1" fontAlgn="base" hangingPunct="1">
        <a:spcBef>
          <a:spcPct val="20000"/>
        </a:spcBef>
        <a:spcAft>
          <a:spcPct val="0"/>
        </a:spcAft>
        <a:buClr>
          <a:srgbClr val="000000"/>
        </a:buClr>
        <a:buSzPct val="50000"/>
        <a:buFont typeface="Wingdings" pitchFamily="2" charset="2"/>
        <a:buChar char="n"/>
        <a:defRPr>
          <a:solidFill>
            <a:srgbClr val="000000"/>
          </a:solidFill>
          <a:latin typeface="+mn-lt"/>
        </a:defRPr>
      </a:lvl7pPr>
      <a:lvl8pPr marL="3429000" indent="-228600" algn="l" rtl="0" eaLnBrk="1" fontAlgn="base" hangingPunct="1">
        <a:spcBef>
          <a:spcPct val="20000"/>
        </a:spcBef>
        <a:spcAft>
          <a:spcPct val="0"/>
        </a:spcAft>
        <a:buClr>
          <a:srgbClr val="000000"/>
        </a:buClr>
        <a:buSzPct val="50000"/>
        <a:buFont typeface="Wingdings" pitchFamily="2" charset="2"/>
        <a:buChar char="n"/>
        <a:defRPr>
          <a:solidFill>
            <a:srgbClr val="000000"/>
          </a:solidFill>
          <a:latin typeface="+mn-lt"/>
        </a:defRPr>
      </a:lvl8pPr>
      <a:lvl9pPr marL="3886200" indent="-228600" algn="l" rtl="0" eaLnBrk="1" fontAlgn="base" hangingPunct="1">
        <a:spcBef>
          <a:spcPct val="20000"/>
        </a:spcBef>
        <a:spcAft>
          <a:spcPct val="0"/>
        </a:spcAft>
        <a:buClr>
          <a:srgbClr val="000000"/>
        </a:buClr>
        <a:buSzPct val="50000"/>
        <a:buFont typeface="Wingdings" pitchFamily="2" charset="2"/>
        <a:buChar char="n"/>
        <a:defRPr>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eg"/><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29000"/>
            <a:lum/>
          </a:blip>
          <a:srcRect/>
          <a:stretch>
            <a:fillRect l="-6000" r="-6000"/>
          </a:stretch>
        </a:blipFill>
        <a:effectLst/>
      </p:bgPr>
    </p:bg>
    <p:spTree>
      <p:nvGrpSpPr>
        <p:cNvPr id="1" name=""/>
        <p:cNvGrpSpPr/>
        <p:nvPr/>
      </p:nvGrpSpPr>
      <p:grpSpPr>
        <a:xfrm>
          <a:off x="0" y="0"/>
          <a:ext cx="0" cy="0"/>
          <a:chOff x="0" y="0"/>
          <a:chExt cx="0" cy="0"/>
        </a:xfrm>
      </p:grpSpPr>
      <p:sp>
        <p:nvSpPr>
          <p:cNvPr id="4102" name="Rectangle 6"/>
          <p:cNvSpPr>
            <a:spLocks noGrp="1" noChangeArrowheads="1"/>
          </p:cNvSpPr>
          <p:nvPr>
            <p:ph type="ctrTitle"/>
          </p:nvPr>
        </p:nvSpPr>
        <p:spPr>
          <a:xfrm>
            <a:off x="152400" y="3352800"/>
            <a:ext cx="8763000" cy="762000"/>
          </a:xfrm>
        </p:spPr>
        <p:txBody>
          <a:bodyPr/>
          <a:lstStyle/>
          <a:p>
            <a:r>
              <a:rPr lang="en-US" dirty="0"/>
              <a:t>HOME DESIGN: 5 SECRETS TO GETTING THE HOME YOU WANT</a:t>
            </a:r>
          </a:p>
        </p:txBody>
      </p:sp>
      <p:sp>
        <p:nvSpPr>
          <p:cNvPr id="4103" name="Rectangle 7"/>
          <p:cNvSpPr>
            <a:spLocks noGrp="1" noChangeArrowheads="1"/>
          </p:cNvSpPr>
          <p:nvPr>
            <p:ph type="subTitle" idx="1"/>
          </p:nvPr>
        </p:nvSpPr>
        <p:spPr>
          <a:xfrm>
            <a:off x="4648200" y="4114800"/>
            <a:ext cx="6324600" cy="685800"/>
          </a:xfrm>
        </p:spPr>
        <p:txBody>
          <a:bodyPr/>
          <a:lstStyle/>
          <a:p>
            <a:r>
              <a:rPr lang="en-US" sz="2400" i="1" dirty="0" smtClean="0"/>
              <a:t>Presented by Nate Moore</a:t>
            </a:r>
            <a:endParaRPr lang="en-US"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Design Development</a:t>
            </a:r>
            <a:r>
              <a:rPr lang="en-US" dirty="0" smtClean="0"/>
              <a:t/>
            </a:r>
            <a:br>
              <a:rPr lang="en-US" dirty="0" smtClean="0"/>
            </a:br>
            <a:endParaRPr lang="en-US" sz="3200" b="0" i="1" dirty="0"/>
          </a:p>
        </p:txBody>
      </p:sp>
      <p:pic>
        <p:nvPicPr>
          <p:cNvPr id="4" name="Picture 3"/>
          <p:cNvPicPr>
            <a:picLocks noChangeAspect="1"/>
          </p:cNvPicPr>
          <p:nvPr/>
        </p:nvPicPr>
        <p:blipFill>
          <a:blip r:embed="rId2"/>
          <a:stretch>
            <a:fillRect/>
          </a:stretch>
        </p:blipFill>
        <p:spPr>
          <a:xfrm rot="5400000">
            <a:off x="2066192" y="981808"/>
            <a:ext cx="4630615" cy="6477000"/>
          </a:xfrm>
          <a:prstGeom prst="rect">
            <a:avLst/>
          </a:prstGeom>
        </p:spPr>
      </p:pic>
    </p:spTree>
    <p:extLst>
      <p:ext uri="{BB962C8B-B14F-4D97-AF65-F5344CB8AC3E}">
        <p14:creationId xmlns:p14="http://schemas.microsoft.com/office/powerpoint/2010/main" val="422869693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Finish Selections</a:t>
            </a:r>
            <a:r>
              <a:rPr lang="en-US" dirty="0" smtClean="0"/>
              <a:t/>
            </a:r>
            <a:br>
              <a:rPr lang="en-US" dirty="0" smtClean="0"/>
            </a:br>
            <a:endParaRPr lang="en-US" sz="3200" b="0" i="1" dirty="0"/>
          </a:p>
        </p:txBody>
      </p:sp>
      <p:pic>
        <p:nvPicPr>
          <p:cNvPr id="3" name="Picture 2"/>
          <p:cNvPicPr>
            <a:picLocks noChangeAspect="1"/>
          </p:cNvPicPr>
          <p:nvPr/>
        </p:nvPicPr>
        <p:blipFill>
          <a:blip r:embed="rId2"/>
          <a:stretch>
            <a:fillRect/>
          </a:stretch>
        </p:blipFill>
        <p:spPr>
          <a:xfrm>
            <a:off x="152400" y="2514600"/>
            <a:ext cx="8820152" cy="1905000"/>
          </a:xfrm>
          <a:prstGeom prst="rect">
            <a:avLst/>
          </a:prstGeom>
        </p:spPr>
      </p:pic>
    </p:spTree>
    <p:extLst>
      <p:ext uri="{BB962C8B-B14F-4D97-AF65-F5344CB8AC3E}">
        <p14:creationId xmlns:p14="http://schemas.microsoft.com/office/powerpoint/2010/main" val="1231598269"/>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SOLVING YOUR SPACE</a:t>
            </a:r>
            <a:r>
              <a:rPr lang="en-US" dirty="0" smtClean="0"/>
              <a:t/>
            </a:r>
            <a:br>
              <a:rPr lang="en-US" dirty="0" smtClean="0"/>
            </a:br>
            <a:endParaRPr lang="en-US" sz="3200" b="0" i="1" dirty="0"/>
          </a:p>
        </p:txBody>
      </p:sp>
      <p:sp>
        <p:nvSpPr>
          <p:cNvPr id="3" name="Content Placeholder 2"/>
          <p:cNvSpPr>
            <a:spLocks noGrp="1"/>
          </p:cNvSpPr>
          <p:nvPr>
            <p:ph idx="1"/>
          </p:nvPr>
        </p:nvSpPr>
        <p:spPr>
          <a:xfrm>
            <a:off x="1524000" y="1600200"/>
            <a:ext cx="7086600" cy="4343400"/>
          </a:xfrm>
        </p:spPr>
        <p:txBody>
          <a:bodyPr/>
          <a:lstStyle/>
          <a:p>
            <a:pPr lvl="1"/>
            <a:r>
              <a:rPr lang="en-US" dirty="0"/>
              <a:t>Re-configure problem areas</a:t>
            </a:r>
            <a:endParaRPr lang="en-US" sz="2200" dirty="0"/>
          </a:p>
          <a:p>
            <a:pPr lvl="1"/>
            <a:r>
              <a:rPr lang="en-US" dirty="0"/>
              <a:t>Adding a bathroom</a:t>
            </a:r>
            <a:endParaRPr lang="en-US" sz="2200" dirty="0"/>
          </a:p>
          <a:p>
            <a:pPr lvl="1"/>
            <a:r>
              <a:rPr lang="en-US" dirty="0"/>
              <a:t>Adding a bedroom/Master suite</a:t>
            </a:r>
            <a:endParaRPr lang="en-US" sz="2200" dirty="0"/>
          </a:p>
          <a:p>
            <a:pPr lvl="1"/>
            <a:r>
              <a:rPr lang="en-US" dirty="0"/>
              <a:t>Re-configure a kitchen</a:t>
            </a:r>
            <a:endParaRPr lang="en-US" sz="2200" dirty="0"/>
          </a:p>
          <a:p>
            <a:pPr lvl="1"/>
            <a:r>
              <a:rPr lang="en-US" dirty="0"/>
              <a:t>Building an addition</a:t>
            </a:r>
            <a:endParaRPr lang="en-US" sz="2200" dirty="0"/>
          </a:p>
          <a:p>
            <a:pPr lvl="1"/>
            <a:r>
              <a:rPr lang="en-US" dirty="0"/>
              <a:t>Digging out/Finishing a basement</a:t>
            </a:r>
            <a:endParaRPr lang="en-US" sz="2200" dirty="0"/>
          </a:p>
          <a:p>
            <a:pPr lvl="1"/>
            <a:r>
              <a:rPr lang="en-US" dirty="0"/>
              <a:t>Permitting requirements</a:t>
            </a:r>
            <a:endParaRPr lang="en-US" sz="2200" dirty="0"/>
          </a:p>
          <a:p>
            <a:pPr lvl="2"/>
            <a:r>
              <a:rPr lang="en-US" dirty="0"/>
              <a:t>Zoning</a:t>
            </a:r>
            <a:endParaRPr lang="en-US" sz="1800" dirty="0"/>
          </a:p>
          <a:p>
            <a:pPr lvl="2"/>
            <a:r>
              <a:rPr lang="en-US" dirty="0"/>
              <a:t>Drawings</a:t>
            </a:r>
            <a:endParaRPr lang="en-US" sz="1800" dirty="0"/>
          </a:p>
          <a:p>
            <a:pPr lvl="2"/>
            <a:r>
              <a:rPr lang="en-US" dirty="0"/>
              <a:t>Architectural/Engineering stamps</a:t>
            </a:r>
            <a:endParaRPr lang="en-US" sz="1800" dirty="0"/>
          </a:p>
          <a:p>
            <a:pPr lvl="2"/>
            <a:r>
              <a:rPr lang="en-US" dirty="0"/>
              <a:t>Historical considerations</a:t>
            </a:r>
            <a:endParaRPr lang="en-US" sz="1800" dirty="0"/>
          </a:p>
          <a:p>
            <a:pPr lvl="2"/>
            <a:r>
              <a:rPr lang="en-US" dirty="0"/>
              <a:t>HOA</a:t>
            </a:r>
            <a:endParaRPr lang="en-US" sz="1800" dirty="0"/>
          </a:p>
          <a:p>
            <a:endParaRPr lang="en-US" dirty="0"/>
          </a:p>
        </p:txBody>
      </p:sp>
    </p:spTree>
    <p:extLst>
      <p:ext uri="{BB962C8B-B14F-4D97-AF65-F5344CB8AC3E}">
        <p14:creationId xmlns:p14="http://schemas.microsoft.com/office/powerpoint/2010/main" val="176431190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Case Study: Larger Kitchen</a:t>
            </a:r>
            <a:r>
              <a:rPr lang="en-US" dirty="0" smtClean="0"/>
              <a:t/>
            </a:r>
            <a:br>
              <a:rPr lang="en-US" dirty="0" smtClean="0"/>
            </a:br>
            <a:endParaRPr lang="en-US" sz="3200" b="0" i="1" dirty="0"/>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3371" b="2215"/>
          <a:stretch/>
        </p:blipFill>
        <p:spPr>
          <a:xfrm>
            <a:off x="789709" y="2057400"/>
            <a:ext cx="6525491" cy="4267200"/>
          </a:xfrm>
          <a:prstGeom prst="rect">
            <a:avLst/>
          </a:prstGeom>
        </p:spPr>
      </p:pic>
      <p:sp>
        <p:nvSpPr>
          <p:cNvPr id="10" name="Rectangle 9"/>
          <p:cNvSpPr/>
          <p:nvPr/>
        </p:nvSpPr>
        <p:spPr>
          <a:xfrm>
            <a:off x="3505200" y="2743200"/>
            <a:ext cx="914400" cy="13716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039913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Case Study: Larger Kitchen</a:t>
            </a:r>
            <a:r>
              <a:rPr lang="en-US" dirty="0" smtClean="0"/>
              <a:t/>
            </a:r>
            <a:br>
              <a:rPr lang="en-US" dirty="0" smtClean="0"/>
            </a:br>
            <a:endParaRPr lang="en-US" sz="3200" b="0" i="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2667000"/>
            <a:ext cx="2686050" cy="35814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0400" y="2667000"/>
            <a:ext cx="2686050" cy="35814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2667000"/>
            <a:ext cx="2686050" cy="3581400"/>
          </a:xfrm>
          <a:prstGeom prst="rect">
            <a:avLst/>
          </a:prstGeom>
        </p:spPr>
      </p:pic>
    </p:spTree>
    <p:extLst>
      <p:ext uri="{BB962C8B-B14F-4D97-AF65-F5344CB8AC3E}">
        <p14:creationId xmlns:p14="http://schemas.microsoft.com/office/powerpoint/2010/main" val="244749501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Case Study: Larger Kitchen</a:t>
            </a:r>
            <a:r>
              <a:rPr lang="en-US" dirty="0" smtClean="0"/>
              <a:t/>
            </a:r>
            <a:br>
              <a:rPr lang="en-US" dirty="0" smtClean="0"/>
            </a:br>
            <a:endParaRPr lang="en-US" sz="3200" b="0" i="1" dirty="0"/>
          </a:p>
        </p:txBody>
      </p:sp>
      <p:sp>
        <p:nvSpPr>
          <p:cNvPr id="3" name="Content Placeholder 2"/>
          <p:cNvSpPr>
            <a:spLocks noGrp="1"/>
          </p:cNvSpPr>
          <p:nvPr>
            <p:ph idx="1"/>
          </p:nvPr>
        </p:nvSpPr>
        <p:spPr>
          <a:xfrm>
            <a:off x="914400" y="1828800"/>
            <a:ext cx="7086600" cy="4343400"/>
          </a:xfrm>
        </p:spPr>
        <p:txBody>
          <a:bodyPr/>
          <a:lstStyle/>
          <a:p>
            <a:pPr lvl="1"/>
            <a:r>
              <a:rPr lang="en-US" dirty="0" smtClean="0"/>
              <a:t>Family of 5 was living in a 4 bedroom, 3 bath, 2,000SF plus finished basement colonial style home built in 1979. </a:t>
            </a:r>
          </a:p>
          <a:p>
            <a:pPr lvl="1"/>
            <a:r>
              <a:rPr lang="en-US" dirty="0" smtClean="0"/>
              <a:t>Loved the home and had adequate living space and bedrooms for their whole family. </a:t>
            </a:r>
          </a:p>
          <a:p>
            <a:pPr lvl="1"/>
            <a:r>
              <a:rPr lang="en-US" dirty="0" smtClean="0"/>
              <a:t>Small kitchen that was cut off from the rest of the home left a lot to be desired and caused the family to order in dinner often. </a:t>
            </a:r>
          </a:p>
          <a:p>
            <a:pPr lvl="1"/>
            <a:r>
              <a:rPr lang="en-US" dirty="0" smtClean="0"/>
              <a:t>Renovation doubled square footage of kitchen / created a more open concept between the dining room and kitchen where the whole family could gather</a:t>
            </a:r>
            <a:endParaRPr lang="en-US" sz="1800" dirty="0"/>
          </a:p>
          <a:p>
            <a:endParaRPr lang="en-US" dirty="0"/>
          </a:p>
        </p:txBody>
      </p:sp>
    </p:spTree>
    <p:extLst>
      <p:ext uri="{BB962C8B-B14F-4D97-AF65-F5344CB8AC3E}">
        <p14:creationId xmlns:p14="http://schemas.microsoft.com/office/powerpoint/2010/main" val="383613156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057400"/>
            <a:ext cx="6477000" cy="4220748"/>
          </a:xfrm>
          <a:prstGeom prst="rect">
            <a:avLst/>
          </a:prstGeom>
        </p:spPr>
      </p:pic>
      <p:sp>
        <p:nvSpPr>
          <p:cNvPr id="2" name="Title 1"/>
          <p:cNvSpPr>
            <a:spLocks noGrp="1"/>
          </p:cNvSpPr>
          <p:nvPr>
            <p:ph type="title"/>
          </p:nvPr>
        </p:nvSpPr>
        <p:spPr/>
        <p:txBody>
          <a:bodyPr/>
          <a:lstStyle/>
          <a:p>
            <a:r>
              <a:rPr lang="en-US" u="sng" dirty="0" smtClean="0"/>
              <a:t>Case Study: Larger Kitchen</a:t>
            </a:r>
            <a:r>
              <a:rPr lang="en-US" dirty="0" smtClean="0"/>
              <a:t/>
            </a:r>
            <a:br>
              <a:rPr lang="en-US" dirty="0" smtClean="0"/>
            </a:br>
            <a:endParaRPr lang="en-US" sz="3200" b="0" i="1" dirty="0"/>
          </a:p>
        </p:txBody>
      </p:sp>
    </p:spTree>
    <p:extLst>
      <p:ext uri="{BB962C8B-B14F-4D97-AF65-F5344CB8AC3E}">
        <p14:creationId xmlns:p14="http://schemas.microsoft.com/office/powerpoint/2010/main" val="242799686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Case Study: Larger Kitchen</a:t>
            </a:r>
            <a:r>
              <a:rPr lang="en-US" dirty="0" smtClean="0"/>
              <a:t/>
            </a:r>
            <a:br>
              <a:rPr lang="en-US" dirty="0" smtClean="0"/>
            </a:br>
            <a:endParaRPr lang="en-US" sz="3200" b="0" i="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1905000"/>
            <a:ext cx="6566400" cy="4377600"/>
          </a:xfrm>
          <a:prstGeom prst="rect">
            <a:avLst/>
          </a:prstGeom>
        </p:spPr>
      </p:pic>
    </p:spTree>
    <p:extLst>
      <p:ext uri="{BB962C8B-B14F-4D97-AF65-F5344CB8AC3E}">
        <p14:creationId xmlns:p14="http://schemas.microsoft.com/office/powerpoint/2010/main" val="66237269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Case Study: Larger Kitchen</a:t>
            </a:r>
            <a:r>
              <a:rPr lang="en-US" dirty="0" smtClean="0"/>
              <a:t/>
            </a:r>
            <a:br>
              <a:rPr lang="en-US" dirty="0" smtClean="0"/>
            </a:br>
            <a:endParaRPr lang="en-US" sz="3200" b="0" i="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1981200"/>
            <a:ext cx="6566400" cy="4377600"/>
          </a:xfrm>
          <a:prstGeom prst="rect">
            <a:avLst/>
          </a:prstGeom>
        </p:spPr>
      </p:pic>
    </p:spTree>
    <p:extLst>
      <p:ext uri="{BB962C8B-B14F-4D97-AF65-F5344CB8AC3E}">
        <p14:creationId xmlns:p14="http://schemas.microsoft.com/office/powerpoint/2010/main" val="118135335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PERSONALIZING YOUR SPACE</a:t>
            </a:r>
            <a:r>
              <a:rPr lang="en-US" dirty="0" smtClean="0"/>
              <a:t/>
            </a:r>
            <a:br>
              <a:rPr lang="en-US" dirty="0" smtClean="0"/>
            </a:br>
            <a:endParaRPr lang="en-US" sz="3200" b="0" i="1" dirty="0"/>
          </a:p>
        </p:txBody>
      </p:sp>
      <p:sp>
        <p:nvSpPr>
          <p:cNvPr id="3" name="Content Placeholder 2"/>
          <p:cNvSpPr>
            <a:spLocks noGrp="1"/>
          </p:cNvSpPr>
          <p:nvPr>
            <p:ph idx="1"/>
          </p:nvPr>
        </p:nvSpPr>
        <p:spPr>
          <a:xfrm>
            <a:off x="1524000" y="1600200"/>
            <a:ext cx="7086600" cy="4343400"/>
          </a:xfrm>
        </p:spPr>
        <p:txBody>
          <a:bodyPr/>
          <a:lstStyle/>
          <a:p>
            <a:pPr lvl="1"/>
            <a:r>
              <a:rPr lang="en-US" dirty="0"/>
              <a:t>Create a theme for your space</a:t>
            </a:r>
            <a:endParaRPr lang="en-US" sz="2200" dirty="0"/>
          </a:p>
          <a:p>
            <a:pPr lvl="1"/>
            <a:r>
              <a:rPr lang="en-US" dirty="0"/>
              <a:t>Define your finish selections</a:t>
            </a:r>
            <a:endParaRPr lang="en-US" sz="2200" dirty="0"/>
          </a:p>
          <a:p>
            <a:pPr lvl="2"/>
            <a:r>
              <a:rPr lang="en-US" dirty="0"/>
              <a:t>Cabinets</a:t>
            </a:r>
            <a:endParaRPr lang="en-US" sz="1800" dirty="0"/>
          </a:p>
          <a:p>
            <a:pPr lvl="2"/>
            <a:r>
              <a:rPr lang="en-US" dirty="0"/>
              <a:t>Countertops</a:t>
            </a:r>
            <a:endParaRPr lang="en-US" sz="1800" dirty="0"/>
          </a:p>
          <a:p>
            <a:pPr lvl="2"/>
            <a:r>
              <a:rPr lang="en-US" dirty="0"/>
              <a:t>Tile</a:t>
            </a:r>
            <a:endParaRPr lang="en-US" sz="1800" dirty="0"/>
          </a:p>
          <a:p>
            <a:pPr lvl="2"/>
            <a:r>
              <a:rPr lang="en-US" dirty="0"/>
              <a:t>Flooring</a:t>
            </a:r>
            <a:endParaRPr lang="en-US" sz="1800" dirty="0"/>
          </a:p>
          <a:p>
            <a:pPr lvl="2"/>
            <a:r>
              <a:rPr lang="en-US" dirty="0"/>
              <a:t>Doors/trim/windows</a:t>
            </a:r>
            <a:endParaRPr lang="en-US" sz="1800" dirty="0"/>
          </a:p>
          <a:p>
            <a:pPr lvl="2"/>
            <a:r>
              <a:rPr lang="en-US" dirty="0"/>
              <a:t>Paint</a:t>
            </a:r>
            <a:endParaRPr lang="en-US" sz="1800" dirty="0"/>
          </a:p>
          <a:p>
            <a:endParaRPr lang="en-US" dirty="0"/>
          </a:p>
        </p:txBody>
      </p:sp>
    </p:spTree>
    <p:extLst>
      <p:ext uri="{BB962C8B-B14F-4D97-AF65-F5344CB8AC3E}">
        <p14:creationId xmlns:p14="http://schemas.microsoft.com/office/powerpoint/2010/main" val="64547090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TEACHER QUALIFICATIONS</a:t>
            </a:r>
            <a:br>
              <a:rPr lang="en-US" u="sng" dirty="0" smtClean="0"/>
            </a:br>
            <a:endParaRPr lang="en-US" sz="3200" b="0" i="1" dirty="0"/>
          </a:p>
        </p:txBody>
      </p:sp>
      <p:sp>
        <p:nvSpPr>
          <p:cNvPr id="3" name="Content Placeholder 2"/>
          <p:cNvSpPr>
            <a:spLocks noGrp="1"/>
          </p:cNvSpPr>
          <p:nvPr>
            <p:ph idx="1"/>
          </p:nvPr>
        </p:nvSpPr>
        <p:spPr>
          <a:xfrm>
            <a:off x="1524000" y="1600200"/>
            <a:ext cx="7086600" cy="5029200"/>
          </a:xfrm>
        </p:spPr>
        <p:txBody>
          <a:bodyPr/>
          <a:lstStyle/>
          <a:p>
            <a:pPr marL="0" indent="0">
              <a:buNone/>
            </a:pPr>
            <a:r>
              <a:rPr lang="en-US" sz="2400" dirty="0" smtClean="0"/>
              <a:t>Nathan </a:t>
            </a:r>
            <a:r>
              <a:rPr lang="en-US" sz="2400" dirty="0"/>
              <a:t>William </a:t>
            </a:r>
            <a:r>
              <a:rPr lang="en-US" sz="2400" dirty="0" smtClean="0"/>
              <a:t>Moore</a:t>
            </a:r>
          </a:p>
          <a:p>
            <a:pPr marL="0" indent="0">
              <a:buNone/>
            </a:pPr>
            <a:r>
              <a:rPr lang="en-US" sz="2400" dirty="0" smtClean="0"/>
              <a:t>Over 20 </a:t>
            </a:r>
            <a:r>
              <a:rPr lang="en-US" sz="2400" dirty="0"/>
              <a:t>years of experience working in the construction </a:t>
            </a:r>
            <a:r>
              <a:rPr lang="en-US" sz="2400" dirty="0" smtClean="0"/>
              <a:t>industry Currently CEO of </a:t>
            </a:r>
            <a:r>
              <a:rPr lang="en-US" sz="2400" dirty="0"/>
              <a:t>Moore Construction </a:t>
            </a:r>
            <a:r>
              <a:rPr lang="en-US" sz="2400" dirty="0" smtClean="0"/>
              <a:t>Group LLC</a:t>
            </a:r>
          </a:p>
          <a:p>
            <a:r>
              <a:rPr lang="en-US" sz="2400" dirty="0" smtClean="0"/>
              <a:t>Managed </a:t>
            </a:r>
            <a:r>
              <a:rPr lang="en-US" sz="2400" dirty="0"/>
              <a:t>over </a:t>
            </a:r>
            <a:r>
              <a:rPr lang="en-US" sz="2400" dirty="0" smtClean="0"/>
              <a:t>50 </a:t>
            </a:r>
            <a:r>
              <a:rPr lang="en-US" sz="2400" dirty="0"/>
              <a:t>Million Dollars of construction projects in </a:t>
            </a:r>
            <a:r>
              <a:rPr lang="en-US" sz="2400" dirty="0" smtClean="0"/>
              <a:t>MD/VA/DC</a:t>
            </a:r>
          </a:p>
          <a:p>
            <a:r>
              <a:rPr lang="en-US" sz="2400" dirty="0" smtClean="0"/>
              <a:t>Holds </a:t>
            </a:r>
            <a:r>
              <a:rPr lang="en-US" sz="2400" dirty="0"/>
              <a:t>an undergraduate degree in Business Administration and </a:t>
            </a:r>
            <a:r>
              <a:rPr lang="en-US" sz="2400" dirty="0" smtClean="0"/>
              <a:t>a Masters in Systems </a:t>
            </a:r>
            <a:r>
              <a:rPr lang="en-US" sz="2400" dirty="0"/>
              <a:t>in </a:t>
            </a:r>
            <a:r>
              <a:rPr lang="en-US" sz="2400" dirty="0" smtClean="0"/>
              <a:t>Manufacturing with an MBA.</a:t>
            </a:r>
            <a:endParaRPr lang="en-US" sz="2400" dirty="0"/>
          </a:p>
        </p:txBody>
      </p:sp>
    </p:spTree>
    <p:extLst>
      <p:ext uri="{BB962C8B-B14F-4D97-AF65-F5344CB8AC3E}">
        <p14:creationId xmlns:p14="http://schemas.microsoft.com/office/powerpoint/2010/main" val="118399271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Story Boards</a:t>
            </a:r>
            <a:r>
              <a:rPr lang="en-US" dirty="0" smtClean="0"/>
              <a:t/>
            </a:r>
            <a:br>
              <a:rPr lang="en-US" dirty="0" smtClean="0"/>
            </a:br>
            <a:endParaRPr lang="en-US" sz="3200" b="0" i="1" dirty="0"/>
          </a:p>
        </p:txBody>
      </p:sp>
      <p:sp>
        <p:nvSpPr>
          <p:cNvPr id="4" name="Content Placeholder 3"/>
          <p:cNvSpPr>
            <a:spLocks noGrp="1"/>
          </p:cNvSpPr>
          <p:nvPr>
            <p:ph idx="1"/>
          </p:nvPr>
        </p:nvSpPr>
        <p:spPr>
          <a:xfrm>
            <a:off x="1524000" y="1600200"/>
            <a:ext cx="7086600" cy="3505200"/>
          </a:xfrm>
        </p:spPr>
        <p:txBody>
          <a:bodyPr/>
          <a:lstStyle/>
          <a:p>
            <a:r>
              <a:rPr lang="en-US" dirty="0" smtClean="0"/>
              <a:t>Basement Wet Bar</a:t>
            </a:r>
            <a:endParaRPr lang="en-US" dirty="0"/>
          </a:p>
        </p:txBody>
      </p:sp>
      <p:pic>
        <p:nvPicPr>
          <p:cNvPr id="5" name="Picture 4"/>
          <p:cNvPicPr>
            <a:picLocks noChangeAspect="1"/>
          </p:cNvPicPr>
          <p:nvPr/>
        </p:nvPicPr>
        <p:blipFill>
          <a:blip r:embed="rId2"/>
          <a:stretch>
            <a:fillRect/>
          </a:stretch>
        </p:blipFill>
        <p:spPr>
          <a:xfrm>
            <a:off x="4572000" y="1143000"/>
            <a:ext cx="4177793" cy="5448300"/>
          </a:xfrm>
          <a:prstGeom prst="rect">
            <a:avLst/>
          </a:prstGeom>
        </p:spPr>
      </p:pic>
    </p:spTree>
    <p:extLst>
      <p:ext uri="{BB962C8B-B14F-4D97-AF65-F5344CB8AC3E}">
        <p14:creationId xmlns:p14="http://schemas.microsoft.com/office/powerpoint/2010/main" val="2762324648"/>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Story Boards</a:t>
            </a:r>
            <a:r>
              <a:rPr lang="en-US" dirty="0" smtClean="0"/>
              <a:t/>
            </a:r>
            <a:br>
              <a:rPr lang="en-US" dirty="0" smtClean="0"/>
            </a:br>
            <a:endParaRPr lang="en-US" sz="3200" b="0" i="1" dirty="0"/>
          </a:p>
        </p:txBody>
      </p:sp>
      <p:sp>
        <p:nvSpPr>
          <p:cNvPr id="4" name="Content Placeholder 3"/>
          <p:cNvSpPr>
            <a:spLocks noGrp="1"/>
          </p:cNvSpPr>
          <p:nvPr>
            <p:ph idx="1"/>
          </p:nvPr>
        </p:nvSpPr>
        <p:spPr>
          <a:xfrm>
            <a:off x="4572000" y="990600"/>
            <a:ext cx="3429000" cy="3505200"/>
          </a:xfrm>
        </p:spPr>
        <p:txBody>
          <a:bodyPr/>
          <a:lstStyle/>
          <a:p>
            <a:r>
              <a:rPr lang="en-US" dirty="0" smtClean="0"/>
              <a:t>Master Bath</a:t>
            </a:r>
            <a:endParaRPr lang="en-US" dirty="0"/>
          </a:p>
        </p:txBody>
      </p:sp>
      <p:pic>
        <p:nvPicPr>
          <p:cNvPr id="3" name="Picture 2"/>
          <p:cNvPicPr>
            <a:picLocks noChangeAspect="1"/>
          </p:cNvPicPr>
          <p:nvPr/>
        </p:nvPicPr>
        <p:blipFill>
          <a:blip r:embed="rId2"/>
          <a:stretch>
            <a:fillRect/>
          </a:stretch>
        </p:blipFill>
        <p:spPr>
          <a:xfrm>
            <a:off x="762000" y="1600200"/>
            <a:ext cx="7693410" cy="5029200"/>
          </a:xfrm>
          <a:prstGeom prst="rect">
            <a:avLst/>
          </a:prstGeom>
        </p:spPr>
      </p:pic>
    </p:spTree>
    <p:extLst>
      <p:ext uri="{BB962C8B-B14F-4D97-AF65-F5344CB8AC3E}">
        <p14:creationId xmlns:p14="http://schemas.microsoft.com/office/powerpoint/2010/main" val="328444895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CURRENT DESIGN TRENDS</a:t>
            </a:r>
            <a:r>
              <a:rPr lang="en-US" dirty="0" smtClean="0"/>
              <a:t/>
            </a:r>
            <a:br>
              <a:rPr lang="en-US" dirty="0" smtClean="0"/>
            </a:br>
            <a:endParaRPr lang="en-US" sz="3200" b="0" i="1" dirty="0"/>
          </a:p>
        </p:txBody>
      </p:sp>
      <p:sp>
        <p:nvSpPr>
          <p:cNvPr id="3" name="Content Placeholder 2"/>
          <p:cNvSpPr>
            <a:spLocks noGrp="1"/>
          </p:cNvSpPr>
          <p:nvPr>
            <p:ph idx="1"/>
          </p:nvPr>
        </p:nvSpPr>
        <p:spPr>
          <a:xfrm>
            <a:off x="1524000" y="1600200"/>
            <a:ext cx="7086600" cy="4343400"/>
          </a:xfrm>
        </p:spPr>
        <p:txBody>
          <a:bodyPr/>
          <a:lstStyle/>
          <a:p>
            <a:pPr lvl="1"/>
            <a:r>
              <a:rPr lang="en-US" dirty="0"/>
              <a:t>Popular colors</a:t>
            </a:r>
            <a:endParaRPr lang="en-US" sz="2200" dirty="0"/>
          </a:p>
          <a:p>
            <a:pPr lvl="1"/>
            <a:r>
              <a:rPr lang="en-US" dirty="0"/>
              <a:t>Cabinet styles</a:t>
            </a:r>
            <a:endParaRPr lang="en-US" sz="2200" dirty="0"/>
          </a:p>
          <a:p>
            <a:pPr lvl="1"/>
            <a:r>
              <a:rPr lang="en-US" dirty="0"/>
              <a:t>Countertops (Granite/Quartz/Concrete etc.)</a:t>
            </a:r>
            <a:endParaRPr lang="en-US" sz="2200" dirty="0"/>
          </a:p>
          <a:p>
            <a:pPr lvl="1"/>
            <a:r>
              <a:rPr lang="en-US" dirty="0"/>
              <a:t>Home </a:t>
            </a:r>
            <a:r>
              <a:rPr lang="en-US" dirty="0" smtClean="0"/>
              <a:t>automation / Technology</a:t>
            </a:r>
            <a:endParaRPr lang="en-US" sz="2200" dirty="0"/>
          </a:p>
          <a:p>
            <a:endParaRPr lang="en-US" dirty="0"/>
          </a:p>
        </p:txBody>
      </p:sp>
    </p:spTree>
    <p:extLst>
      <p:ext uri="{BB962C8B-B14F-4D97-AF65-F5344CB8AC3E}">
        <p14:creationId xmlns:p14="http://schemas.microsoft.com/office/powerpoint/2010/main" val="2539864892"/>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756" y="228600"/>
            <a:ext cx="5029200" cy="838200"/>
          </a:xfrm>
        </p:spPr>
        <p:txBody>
          <a:bodyPr/>
          <a:lstStyle/>
          <a:p>
            <a:r>
              <a:rPr lang="en-US" dirty="0" smtClean="0"/>
              <a:t>Popular Cabinet Styles</a:t>
            </a:r>
            <a:endParaRPr lang="en-US" dirty="0"/>
          </a:p>
        </p:txBody>
      </p:sp>
      <p:sp>
        <p:nvSpPr>
          <p:cNvPr id="3" name="Content Placeholder 2"/>
          <p:cNvSpPr>
            <a:spLocks noGrp="1"/>
          </p:cNvSpPr>
          <p:nvPr>
            <p:ph idx="1"/>
          </p:nvPr>
        </p:nvSpPr>
        <p:spPr>
          <a:xfrm>
            <a:off x="990600" y="1093054"/>
            <a:ext cx="7620000" cy="1040546"/>
          </a:xfrm>
        </p:spPr>
        <p:txBody>
          <a:bodyPr/>
          <a:lstStyle/>
          <a:p>
            <a:r>
              <a:rPr lang="en-US" dirty="0" smtClean="0"/>
              <a:t>Shaker – </a:t>
            </a:r>
            <a:r>
              <a:rPr lang="en-US" sz="2400" dirty="0" smtClean="0"/>
              <a:t>five-piece door with recessed center panel Versatile, simple clean lines, well balanced, timeless,  </a:t>
            </a:r>
          </a:p>
          <a:p>
            <a:r>
              <a:rPr lang="en-US" dirty="0" smtClean="0"/>
              <a:t>European – </a:t>
            </a:r>
            <a:r>
              <a:rPr lang="en-US" sz="2400" dirty="0" smtClean="0"/>
              <a:t>Frameless, seamless façade, clean, slightly more storage</a:t>
            </a:r>
            <a:endParaRPr lang="en-US" sz="2400" dirty="0"/>
          </a:p>
        </p:txBody>
      </p:sp>
      <p:pic>
        <p:nvPicPr>
          <p:cNvPr id="1032" name="Picture 8"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56165" y="3586174"/>
            <a:ext cx="3933810" cy="295035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shaker kitchen"/>
          <p:cNvPicPr>
            <a:picLocks noChangeAspect="1" noChangeArrowheads="1"/>
          </p:cNvPicPr>
          <p:nvPr/>
        </p:nvPicPr>
        <p:blipFill rotWithShape="1">
          <a:blip r:embed="rId3">
            <a:extLst>
              <a:ext uri="{28A0092B-C50C-407E-A947-70E740481C1C}">
                <a14:useLocalDpi xmlns:a14="http://schemas.microsoft.com/office/drawing/2010/main" val="0"/>
              </a:ext>
            </a:extLst>
          </a:blip>
          <a:srcRect l="10495"/>
          <a:stretch/>
        </p:blipFill>
        <p:spPr bwMode="auto">
          <a:xfrm>
            <a:off x="381000" y="3586174"/>
            <a:ext cx="3959011" cy="2950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6268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756" y="228600"/>
            <a:ext cx="5029200" cy="838200"/>
          </a:xfrm>
        </p:spPr>
        <p:txBody>
          <a:bodyPr/>
          <a:lstStyle/>
          <a:p>
            <a:r>
              <a:rPr lang="en-US" dirty="0" smtClean="0"/>
              <a:t>Popular Cabinet Styles</a:t>
            </a:r>
            <a:endParaRPr lang="en-US" dirty="0"/>
          </a:p>
        </p:txBody>
      </p:sp>
      <p:sp>
        <p:nvSpPr>
          <p:cNvPr id="3" name="Content Placeholder 2"/>
          <p:cNvSpPr>
            <a:spLocks noGrp="1"/>
          </p:cNvSpPr>
          <p:nvPr>
            <p:ph idx="1"/>
          </p:nvPr>
        </p:nvSpPr>
        <p:spPr>
          <a:xfrm>
            <a:off x="990600" y="1093054"/>
            <a:ext cx="7620000" cy="1573946"/>
          </a:xfrm>
        </p:spPr>
        <p:txBody>
          <a:bodyPr/>
          <a:lstStyle/>
          <a:p>
            <a:r>
              <a:rPr lang="en-US" dirty="0" smtClean="0"/>
              <a:t>Drawers– four, three, or two drawers options </a:t>
            </a:r>
          </a:p>
          <a:p>
            <a:pPr marL="0" indent="0">
              <a:buNone/>
            </a:pPr>
            <a:r>
              <a:rPr lang="en-US" sz="2400" dirty="0" smtClean="0"/>
              <a:t>Versatility, Ease of Access, Efficiency, Clean Lines</a:t>
            </a:r>
          </a:p>
          <a:p>
            <a:pPr marL="0" indent="0">
              <a:buNone/>
            </a:pPr>
            <a:r>
              <a:rPr lang="en-US" sz="2400" dirty="0" smtClean="0"/>
              <a:t>Compliments open shelves at upper walls</a:t>
            </a:r>
            <a:endParaRPr lang="en-US" sz="2400" dirty="0"/>
          </a:p>
        </p:txBody>
      </p:sp>
      <p:pic>
        <p:nvPicPr>
          <p:cNvPr id="1028" name="Picture 4" descr="Image result for shaker cabine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8778"/>
          <a:stretch/>
        </p:blipFill>
        <p:spPr bwMode="auto">
          <a:xfrm>
            <a:off x="2802889" y="3810000"/>
            <a:ext cx="3200400" cy="26312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44748" r="10504"/>
          <a:stretch/>
        </p:blipFill>
        <p:spPr bwMode="auto">
          <a:xfrm>
            <a:off x="308140" y="3033861"/>
            <a:ext cx="2286000" cy="340742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all drawer kitch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6073" y="3023778"/>
            <a:ext cx="2563127" cy="3417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30640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756" y="228600"/>
            <a:ext cx="5029200" cy="838200"/>
          </a:xfrm>
        </p:spPr>
        <p:txBody>
          <a:bodyPr/>
          <a:lstStyle/>
          <a:p>
            <a:r>
              <a:rPr lang="en-US" dirty="0" smtClean="0"/>
              <a:t>Popular Cabinet Styles</a:t>
            </a:r>
            <a:endParaRPr lang="en-US" dirty="0"/>
          </a:p>
        </p:txBody>
      </p:sp>
      <p:sp>
        <p:nvSpPr>
          <p:cNvPr id="3" name="Content Placeholder 2"/>
          <p:cNvSpPr>
            <a:spLocks noGrp="1"/>
          </p:cNvSpPr>
          <p:nvPr>
            <p:ph idx="1"/>
          </p:nvPr>
        </p:nvSpPr>
        <p:spPr>
          <a:xfrm>
            <a:off x="990600" y="1093054"/>
            <a:ext cx="7620000" cy="1573946"/>
          </a:xfrm>
        </p:spPr>
        <p:txBody>
          <a:bodyPr/>
          <a:lstStyle/>
          <a:p>
            <a:r>
              <a:rPr lang="en-US" dirty="0" smtClean="0"/>
              <a:t>Colors – White &amp; Gray </a:t>
            </a:r>
          </a:p>
          <a:p>
            <a:pPr marL="0" indent="0">
              <a:buNone/>
            </a:pPr>
            <a:r>
              <a:rPr lang="en-US" sz="2000" dirty="0" smtClean="0"/>
              <a:t>White cabinets continue to be the most popular in the past decade, but gray is quickly catching up, manufacturers think 2018 might be the year Gray tops out</a:t>
            </a:r>
          </a:p>
          <a:p>
            <a:pPr marL="0" indent="0">
              <a:buNone/>
            </a:pPr>
            <a:r>
              <a:rPr lang="en-US" sz="2000" dirty="0" smtClean="0"/>
              <a:t>White cabinets compliment a wide range of countertop choices</a:t>
            </a:r>
          </a:p>
        </p:txBody>
      </p:sp>
      <p:pic>
        <p:nvPicPr>
          <p:cNvPr id="1026" name="Picture 2" descr="Image result for white kitch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1" y="3428196"/>
            <a:ext cx="4038600" cy="30502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 result for gray kitchen"/>
          <p:cNvPicPr>
            <a:picLocks noChangeAspect="1" noChangeArrowheads="1"/>
          </p:cNvPicPr>
          <p:nvPr/>
        </p:nvPicPr>
        <p:blipFill rotWithShape="1">
          <a:blip r:embed="rId3">
            <a:extLst>
              <a:ext uri="{28A0092B-C50C-407E-A947-70E740481C1C}">
                <a14:useLocalDpi xmlns:a14="http://schemas.microsoft.com/office/drawing/2010/main" val="0"/>
              </a:ext>
            </a:extLst>
          </a:blip>
          <a:srcRect l="8309" r="4329"/>
          <a:stretch/>
        </p:blipFill>
        <p:spPr bwMode="auto">
          <a:xfrm>
            <a:off x="4419600" y="3429462"/>
            <a:ext cx="4495800" cy="3047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633855"/>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756" y="228600"/>
            <a:ext cx="5029200" cy="838200"/>
          </a:xfrm>
        </p:spPr>
        <p:txBody>
          <a:bodyPr/>
          <a:lstStyle/>
          <a:p>
            <a:r>
              <a:rPr lang="en-US" dirty="0" smtClean="0"/>
              <a:t>Popular Cabinet Styles</a:t>
            </a:r>
            <a:endParaRPr lang="en-US" dirty="0"/>
          </a:p>
        </p:txBody>
      </p:sp>
      <p:sp>
        <p:nvSpPr>
          <p:cNvPr id="3" name="Content Placeholder 2"/>
          <p:cNvSpPr>
            <a:spLocks noGrp="1"/>
          </p:cNvSpPr>
          <p:nvPr>
            <p:ph idx="1"/>
          </p:nvPr>
        </p:nvSpPr>
        <p:spPr>
          <a:xfrm>
            <a:off x="990600" y="1093054"/>
            <a:ext cx="7620000" cy="1573946"/>
          </a:xfrm>
        </p:spPr>
        <p:txBody>
          <a:bodyPr/>
          <a:lstStyle/>
          <a:p>
            <a:r>
              <a:rPr lang="en-US" dirty="0" smtClean="0"/>
              <a:t>Two-Tone</a:t>
            </a:r>
          </a:p>
          <a:p>
            <a:pPr marL="0" indent="0">
              <a:buNone/>
            </a:pPr>
            <a:r>
              <a:rPr lang="en-US" sz="2000" dirty="0" smtClean="0"/>
              <a:t>White cabinets continue to be the most popular in the past decade, but gray is quickly catching up, manufacturers think 2018 might be the year Gray tops out</a:t>
            </a:r>
          </a:p>
          <a:p>
            <a:pPr marL="0" indent="0">
              <a:buNone/>
            </a:pPr>
            <a:r>
              <a:rPr lang="en-US" sz="2000" dirty="0" smtClean="0"/>
              <a:t>White cabinets compliment a wide range of countertop choices</a:t>
            </a:r>
          </a:p>
        </p:txBody>
      </p:sp>
      <p:pic>
        <p:nvPicPr>
          <p:cNvPr id="2050" name="Picture 2" descr="Image result for two tone kitch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3200396"/>
            <a:ext cx="3251628" cy="3251628"/>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Image result for two tone kitche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Image result for two tone kitche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3172170"/>
            <a:ext cx="2869373" cy="3279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668337"/>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756" y="228600"/>
            <a:ext cx="5029200" cy="838200"/>
          </a:xfrm>
        </p:spPr>
        <p:txBody>
          <a:bodyPr/>
          <a:lstStyle/>
          <a:p>
            <a:r>
              <a:rPr lang="en-US" dirty="0" smtClean="0"/>
              <a:t>Popular Cabinet Styles</a:t>
            </a:r>
            <a:endParaRPr lang="en-US" dirty="0"/>
          </a:p>
        </p:txBody>
      </p:sp>
      <p:sp>
        <p:nvSpPr>
          <p:cNvPr id="3" name="Content Placeholder 2"/>
          <p:cNvSpPr>
            <a:spLocks noGrp="1"/>
          </p:cNvSpPr>
          <p:nvPr>
            <p:ph idx="1"/>
          </p:nvPr>
        </p:nvSpPr>
        <p:spPr>
          <a:xfrm>
            <a:off x="990600" y="1093054"/>
            <a:ext cx="7620000" cy="659546"/>
          </a:xfrm>
        </p:spPr>
        <p:txBody>
          <a:bodyPr/>
          <a:lstStyle/>
          <a:p>
            <a:r>
              <a:rPr lang="en-US" dirty="0" smtClean="0"/>
              <a:t>Two-Tone</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8106" r="13258"/>
          <a:stretch/>
        </p:blipFill>
        <p:spPr>
          <a:xfrm rot="5400000">
            <a:off x="-560320" y="2686876"/>
            <a:ext cx="4535552" cy="2819400"/>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7133" r="6723"/>
          <a:stretch/>
        </p:blipFill>
        <p:spPr>
          <a:xfrm>
            <a:off x="3657600" y="1828800"/>
            <a:ext cx="5181600" cy="4535552"/>
          </a:xfrm>
          <a:prstGeom prst="rect">
            <a:avLst/>
          </a:prstGeom>
        </p:spPr>
      </p:pic>
      <p:sp>
        <p:nvSpPr>
          <p:cNvPr id="8" name="Content Placeholder 2"/>
          <p:cNvSpPr txBox="1">
            <a:spLocks/>
          </p:cNvSpPr>
          <p:nvPr/>
        </p:nvSpPr>
        <p:spPr bwMode="auto">
          <a:xfrm>
            <a:off x="990600" y="6358589"/>
            <a:ext cx="7620000" cy="43094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00000"/>
              </a:buClr>
              <a:buSzPct val="50000"/>
              <a:buFont typeface="Wingdings" pitchFamily="2" charset="2"/>
              <a:buChar char="n"/>
              <a:defRPr sz="2800">
                <a:solidFill>
                  <a:srgbClr val="000000"/>
                </a:solidFill>
                <a:latin typeface="+mn-lt"/>
                <a:ea typeface="+mn-ea"/>
                <a:cs typeface="+mn-cs"/>
              </a:defRPr>
            </a:lvl1pPr>
            <a:lvl2pPr marL="742950" indent="-285750" algn="l" rtl="0" eaLnBrk="1" fontAlgn="base" hangingPunct="1">
              <a:spcBef>
                <a:spcPct val="20000"/>
              </a:spcBef>
              <a:spcAft>
                <a:spcPct val="0"/>
              </a:spcAft>
              <a:buClr>
                <a:srgbClr val="000000"/>
              </a:buClr>
              <a:buSzPct val="50000"/>
              <a:buFont typeface="Wingdings" pitchFamily="2" charset="2"/>
              <a:buChar char="n"/>
              <a:defRPr sz="2400">
                <a:solidFill>
                  <a:srgbClr val="000000"/>
                </a:solidFill>
                <a:latin typeface="+mn-lt"/>
              </a:defRPr>
            </a:lvl2pPr>
            <a:lvl3pPr marL="1143000" indent="-228600" algn="l" rtl="0" eaLnBrk="1" fontAlgn="base" hangingPunct="1">
              <a:spcBef>
                <a:spcPct val="20000"/>
              </a:spcBef>
              <a:spcAft>
                <a:spcPct val="0"/>
              </a:spcAft>
              <a:buClr>
                <a:srgbClr val="000000"/>
              </a:buClr>
              <a:buSzPct val="50000"/>
              <a:buFont typeface="Wingdings" pitchFamily="2" charset="2"/>
              <a:buChar char="n"/>
              <a:defRPr sz="2000">
                <a:solidFill>
                  <a:srgbClr val="000000"/>
                </a:solidFill>
                <a:latin typeface="+mn-lt"/>
              </a:defRPr>
            </a:lvl3pPr>
            <a:lvl4pPr marL="1600200" indent="-228600" algn="l" rtl="0" eaLnBrk="1" fontAlgn="base" hangingPunct="1">
              <a:spcBef>
                <a:spcPct val="20000"/>
              </a:spcBef>
              <a:spcAft>
                <a:spcPct val="0"/>
              </a:spcAft>
              <a:buClr>
                <a:srgbClr val="000000"/>
              </a:buClr>
              <a:buSzPct val="50000"/>
              <a:buFont typeface="Wingdings" pitchFamily="2" charset="2"/>
              <a:buChar char="n"/>
              <a:defRPr>
                <a:solidFill>
                  <a:srgbClr val="000000"/>
                </a:solidFill>
                <a:latin typeface="+mn-lt"/>
              </a:defRPr>
            </a:lvl4pPr>
            <a:lvl5pPr marL="2057400" indent="-228600" algn="l" rtl="0" eaLnBrk="1" fontAlgn="base" hangingPunct="1">
              <a:spcBef>
                <a:spcPct val="20000"/>
              </a:spcBef>
              <a:spcAft>
                <a:spcPct val="0"/>
              </a:spcAft>
              <a:buClr>
                <a:srgbClr val="000000"/>
              </a:buClr>
              <a:buSzPct val="50000"/>
              <a:buFont typeface="Wingdings" pitchFamily="2" charset="2"/>
              <a:buChar char="n"/>
              <a:defRPr>
                <a:solidFill>
                  <a:srgbClr val="000000"/>
                </a:solidFill>
                <a:latin typeface="+mn-lt"/>
              </a:defRPr>
            </a:lvl5pPr>
            <a:lvl6pPr marL="2514600" indent="-228600" algn="l" rtl="0" eaLnBrk="1" fontAlgn="base" hangingPunct="1">
              <a:spcBef>
                <a:spcPct val="20000"/>
              </a:spcBef>
              <a:spcAft>
                <a:spcPct val="0"/>
              </a:spcAft>
              <a:buClr>
                <a:srgbClr val="000000"/>
              </a:buClr>
              <a:buSzPct val="50000"/>
              <a:buFont typeface="Wingdings" pitchFamily="2" charset="2"/>
              <a:buChar char="n"/>
              <a:defRPr>
                <a:solidFill>
                  <a:srgbClr val="000000"/>
                </a:solidFill>
                <a:latin typeface="+mn-lt"/>
              </a:defRPr>
            </a:lvl6pPr>
            <a:lvl7pPr marL="2971800" indent="-228600" algn="l" rtl="0" eaLnBrk="1" fontAlgn="base" hangingPunct="1">
              <a:spcBef>
                <a:spcPct val="20000"/>
              </a:spcBef>
              <a:spcAft>
                <a:spcPct val="0"/>
              </a:spcAft>
              <a:buClr>
                <a:srgbClr val="000000"/>
              </a:buClr>
              <a:buSzPct val="50000"/>
              <a:buFont typeface="Wingdings" pitchFamily="2" charset="2"/>
              <a:buChar char="n"/>
              <a:defRPr>
                <a:solidFill>
                  <a:srgbClr val="000000"/>
                </a:solidFill>
                <a:latin typeface="+mn-lt"/>
              </a:defRPr>
            </a:lvl7pPr>
            <a:lvl8pPr marL="3429000" indent="-228600" algn="l" rtl="0" eaLnBrk="1" fontAlgn="base" hangingPunct="1">
              <a:spcBef>
                <a:spcPct val="20000"/>
              </a:spcBef>
              <a:spcAft>
                <a:spcPct val="0"/>
              </a:spcAft>
              <a:buClr>
                <a:srgbClr val="000000"/>
              </a:buClr>
              <a:buSzPct val="50000"/>
              <a:buFont typeface="Wingdings" pitchFamily="2" charset="2"/>
              <a:buChar char="n"/>
              <a:defRPr>
                <a:solidFill>
                  <a:srgbClr val="000000"/>
                </a:solidFill>
                <a:latin typeface="+mn-lt"/>
              </a:defRPr>
            </a:lvl8pPr>
            <a:lvl9pPr marL="3886200" indent="-228600" algn="l" rtl="0" eaLnBrk="1" fontAlgn="base" hangingPunct="1">
              <a:spcBef>
                <a:spcPct val="20000"/>
              </a:spcBef>
              <a:spcAft>
                <a:spcPct val="0"/>
              </a:spcAft>
              <a:buClr>
                <a:srgbClr val="000000"/>
              </a:buClr>
              <a:buSzPct val="50000"/>
              <a:buFont typeface="Wingdings" pitchFamily="2" charset="2"/>
              <a:buChar char="n"/>
              <a:defRPr>
                <a:solidFill>
                  <a:srgbClr val="000000"/>
                </a:solidFill>
                <a:latin typeface="+mn-lt"/>
              </a:defRPr>
            </a:lvl9pPr>
          </a:lstStyle>
          <a:p>
            <a:pPr marL="0" indent="0">
              <a:buFont typeface="Wingdings" pitchFamily="2" charset="2"/>
              <a:buNone/>
            </a:pPr>
            <a:r>
              <a:rPr lang="en-US" sz="2000" kern="0" dirty="0" smtClean="0"/>
              <a:t>BEFORE    					AFTER</a:t>
            </a:r>
          </a:p>
        </p:txBody>
      </p:sp>
    </p:spTree>
    <p:extLst>
      <p:ext uri="{BB962C8B-B14F-4D97-AF65-F5344CB8AC3E}">
        <p14:creationId xmlns:p14="http://schemas.microsoft.com/office/powerpoint/2010/main" val="90418937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756" y="228600"/>
            <a:ext cx="5029200" cy="838200"/>
          </a:xfrm>
        </p:spPr>
        <p:txBody>
          <a:bodyPr/>
          <a:lstStyle/>
          <a:p>
            <a:r>
              <a:rPr lang="en-US" dirty="0" smtClean="0"/>
              <a:t>Countertops</a:t>
            </a:r>
            <a:endParaRPr lang="en-US" dirty="0"/>
          </a:p>
        </p:txBody>
      </p:sp>
      <p:sp>
        <p:nvSpPr>
          <p:cNvPr id="3" name="Content Placeholder 2"/>
          <p:cNvSpPr>
            <a:spLocks noGrp="1"/>
          </p:cNvSpPr>
          <p:nvPr>
            <p:ph idx="1"/>
          </p:nvPr>
        </p:nvSpPr>
        <p:spPr>
          <a:xfrm>
            <a:off x="990600" y="1093054"/>
            <a:ext cx="7620000" cy="1573946"/>
          </a:xfrm>
        </p:spPr>
        <p:txBody>
          <a:bodyPr/>
          <a:lstStyle/>
          <a:p>
            <a:r>
              <a:rPr lang="en-US" dirty="0" smtClean="0"/>
              <a:t>Granite, Quartz, Concrete, Butcher Block</a:t>
            </a:r>
          </a:p>
          <a:p>
            <a:pPr marL="0" indent="0">
              <a:buNone/>
            </a:pPr>
            <a:r>
              <a:rPr lang="en-US" sz="2000" b="1" dirty="0" smtClean="0"/>
              <a:t>Granite</a:t>
            </a:r>
            <a:r>
              <a:rPr lang="en-US" sz="2000" dirty="0" smtClean="0"/>
              <a:t> 100% natural, a lot of variation from slab to slab since they’re cut directly from the earth, sealant recommended to maintain vibrant finish, no two pieces look the same</a:t>
            </a:r>
          </a:p>
          <a:p>
            <a:pPr marL="0" indent="0">
              <a:buNone/>
            </a:pPr>
            <a:endParaRPr lang="en-US" sz="2000" dirty="0" smtClean="0"/>
          </a:p>
          <a:p>
            <a:pPr marL="0" indent="0">
              <a:buNone/>
            </a:pPr>
            <a:r>
              <a:rPr lang="en-US" sz="2000" b="1" dirty="0" smtClean="0"/>
              <a:t>Quartz</a:t>
            </a:r>
            <a:r>
              <a:rPr lang="en-US" sz="2000" dirty="0" smtClean="0"/>
              <a:t> 97% natural, more consistent veining, imperfections removed, polymer resins resist staining, no sealing necessary, most durable low maintenance option, wide range of colors and patterns</a:t>
            </a:r>
          </a:p>
          <a:p>
            <a:pPr marL="0" indent="0">
              <a:buNone/>
            </a:pPr>
            <a:endParaRPr lang="en-US" sz="2000" dirty="0" smtClean="0"/>
          </a:p>
          <a:p>
            <a:pPr marL="0" indent="0">
              <a:buNone/>
            </a:pPr>
            <a:r>
              <a:rPr lang="en-US" sz="2000" b="1" dirty="0" smtClean="0"/>
              <a:t>Concrete</a:t>
            </a:r>
            <a:r>
              <a:rPr lang="en-US" sz="2000" dirty="0" smtClean="0"/>
              <a:t> customizable, more expensive, heat and scratch resistant, porous nature requires frequent sealing and even then imperfections are difficult to avoid, color can vary throughout due to natural aggregates</a:t>
            </a:r>
          </a:p>
          <a:p>
            <a:pPr marL="0" indent="0">
              <a:buNone/>
            </a:pPr>
            <a:endParaRPr lang="en-US" sz="2000" dirty="0" smtClean="0"/>
          </a:p>
          <a:p>
            <a:pPr marL="0" indent="0">
              <a:buNone/>
            </a:pPr>
            <a:r>
              <a:rPr lang="en-US" sz="2000" b="1" dirty="0" smtClean="0"/>
              <a:t>Butcher Block </a:t>
            </a:r>
            <a:r>
              <a:rPr lang="en-US" sz="2000" dirty="0" smtClean="0"/>
              <a:t>affordable, suitable for smaller areas  (islands, bars, </a:t>
            </a:r>
            <a:r>
              <a:rPr lang="en-US" sz="2000" dirty="0" err="1" smtClean="0"/>
              <a:t>etc</a:t>
            </a:r>
            <a:r>
              <a:rPr lang="en-US" sz="2000" dirty="0" smtClean="0"/>
              <a:t>), high maintenance, oil often, don’t seal, larger areas the seams are very </a:t>
            </a:r>
            <a:r>
              <a:rPr lang="en-US" sz="2000" dirty="0" err="1" smtClean="0"/>
              <a:t>visble</a:t>
            </a:r>
            <a:endParaRPr lang="en-US" sz="2000" b="1" dirty="0"/>
          </a:p>
          <a:p>
            <a:pPr marL="0" indent="0">
              <a:buNone/>
            </a:pPr>
            <a:endParaRPr lang="en-US" sz="2000" dirty="0" smtClean="0"/>
          </a:p>
        </p:txBody>
      </p:sp>
    </p:spTree>
    <p:extLst>
      <p:ext uri="{BB962C8B-B14F-4D97-AF65-F5344CB8AC3E}">
        <p14:creationId xmlns:p14="http://schemas.microsoft.com/office/powerpoint/2010/main" val="1383700076"/>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756" y="228600"/>
            <a:ext cx="5029200" cy="838200"/>
          </a:xfrm>
        </p:spPr>
        <p:txBody>
          <a:bodyPr/>
          <a:lstStyle/>
          <a:p>
            <a:r>
              <a:rPr lang="en-US" dirty="0" smtClean="0"/>
              <a:t>Quartz Trends</a:t>
            </a:r>
            <a:endParaRPr lang="en-US" dirty="0"/>
          </a:p>
        </p:txBody>
      </p:sp>
      <p:pic>
        <p:nvPicPr>
          <p:cNvPr id="3076" name="Picture 4" descr="Image result for carrara grigi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756" y="1219200"/>
            <a:ext cx="2974975" cy="223123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pure white quart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5637" y="1219199"/>
            <a:ext cx="4164963" cy="223123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concrete quartz"/>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1282"/>
          <a:stretch/>
        </p:blipFill>
        <p:spPr bwMode="auto">
          <a:xfrm>
            <a:off x="289432" y="3884919"/>
            <a:ext cx="3664644" cy="2438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39375" t="58996" r="10000" b="-506"/>
          <a:stretch/>
        </p:blipFill>
        <p:spPr>
          <a:xfrm>
            <a:off x="4471467" y="3886200"/>
            <a:ext cx="4114800" cy="2514600"/>
          </a:xfrm>
          <a:prstGeom prst="rect">
            <a:avLst/>
          </a:prstGeom>
        </p:spPr>
      </p:pic>
      <p:sp>
        <p:nvSpPr>
          <p:cNvPr id="10" name="Content Placeholder 2"/>
          <p:cNvSpPr>
            <a:spLocks noGrp="1"/>
          </p:cNvSpPr>
          <p:nvPr>
            <p:ph idx="1"/>
          </p:nvPr>
        </p:nvSpPr>
        <p:spPr>
          <a:xfrm>
            <a:off x="304800" y="3429000"/>
            <a:ext cx="2209800" cy="381000"/>
          </a:xfrm>
        </p:spPr>
        <p:txBody>
          <a:bodyPr/>
          <a:lstStyle/>
          <a:p>
            <a:pPr marL="0" indent="0">
              <a:buNone/>
            </a:pPr>
            <a:r>
              <a:rPr lang="en-US" sz="2000" dirty="0" smtClean="0"/>
              <a:t>Marble Appearance</a:t>
            </a:r>
          </a:p>
        </p:txBody>
      </p:sp>
      <p:sp>
        <p:nvSpPr>
          <p:cNvPr id="11" name="Content Placeholder 2"/>
          <p:cNvSpPr txBox="1">
            <a:spLocks/>
          </p:cNvSpPr>
          <p:nvPr/>
        </p:nvSpPr>
        <p:spPr bwMode="auto">
          <a:xfrm>
            <a:off x="268300" y="6323319"/>
            <a:ext cx="2474899"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00000"/>
              </a:buClr>
              <a:buSzPct val="50000"/>
              <a:buFont typeface="Wingdings" pitchFamily="2" charset="2"/>
              <a:buChar char="n"/>
              <a:defRPr sz="2800">
                <a:solidFill>
                  <a:srgbClr val="000000"/>
                </a:solidFill>
                <a:latin typeface="+mn-lt"/>
                <a:ea typeface="+mn-ea"/>
                <a:cs typeface="+mn-cs"/>
              </a:defRPr>
            </a:lvl1pPr>
            <a:lvl2pPr marL="742950" indent="-285750" algn="l" rtl="0" eaLnBrk="1" fontAlgn="base" hangingPunct="1">
              <a:spcBef>
                <a:spcPct val="20000"/>
              </a:spcBef>
              <a:spcAft>
                <a:spcPct val="0"/>
              </a:spcAft>
              <a:buClr>
                <a:srgbClr val="000000"/>
              </a:buClr>
              <a:buSzPct val="50000"/>
              <a:buFont typeface="Wingdings" pitchFamily="2" charset="2"/>
              <a:buChar char="n"/>
              <a:defRPr sz="2400">
                <a:solidFill>
                  <a:srgbClr val="000000"/>
                </a:solidFill>
                <a:latin typeface="+mn-lt"/>
              </a:defRPr>
            </a:lvl2pPr>
            <a:lvl3pPr marL="1143000" indent="-228600" algn="l" rtl="0" eaLnBrk="1" fontAlgn="base" hangingPunct="1">
              <a:spcBef>
                <a:spcPct val="20000"/>
              </a:spcBef>
              <a:spcAft>
                <a:spcPct val="0"/>
              </a:spcAft>
              <a:buClr>
                <a:srgbClr val="000000"/>
              </a:buClr>
              <a:buSzPct val="50000"/>
              <a:buFont typeface="Wingdings" pitchFamily="2" charset="2"/>
              <a:buChar char="n"/>
              <a:defRPr sz="2000">
                <a:solidFill>
                  <a:srgbClr val="000000"/>
                </a:solidFill>
                <a:latin typeface="+mn-lt"/>
              </a:defRPr>
            </a:lvl3pPr>
            <a:lvl4pPr marL="1600200" indent="-228600" algn="l" rtl="0" eaLnBrk="1" fontAlgn="base" hangingPunct="1">
              <a:spcBef>
                <a:spcPct val="20000"/>
              </a:spcBef>
              <a:spcAft>
                <a:spcPct val="0"/>
              </a:spcAft>
              <a:buClr>
                <a:srgbClr val="000000"/>
              </a:buClr>
              <a:buSzPct val="50000"/>
              <a:buFont typeface="Wingdings" pitchFamily="2" charset="2"/>
              <a:buChar char="n"/>
              <a:defRPr>
                <a:solidFill>
                  <a:srgbClr val="000000"/>
                </a:solidFill>
                <a:latin typeface="+mn-lt"/>
              </a:defRPr>
            </a:lvl4pPr>
            <a:lvl5pPr marL="2057400" indent="-228600" algn="l" rtl="0" eaLnBrk="1" fontAlgn="base" hangingPunct="1">
              <a:spcBef>
                <a:spcPct val="20000"/>
              </a:spcBef>
              <a:spcAft>
                <a:spcPct val="0"/>
              </a:spcAft>
              <a:buClr>
                <a:srgbClr val="000000"/>
              </a:buClr>
              <a:buSzPct val="50000"/>
              <a:buFont typeface="Wingdings" pitchFamily="2" charset="2"/>
              <a:buChar char="n"/>
              <a:defRPr>
                <a:solidFill>
                  <a:srgbClr val="000000"/>
                </a:solidFill>
                <a:latin typeface="+mn-lt"/>
              </a:defRPr>
            </a:lvl5pPr>
            <a:lvl6pPr marL="2514600" indent="-228600" algn="l" rtl="0" eaLnBrk="1" fontAlgn="base" hangingPunct="1">
              <a:spcBef>
                <a:spcPct val="20000"/>
              </a:spcBef>
              <a:spcAft>
                <a:spcPct val="0"/>
              </a:spcAft>
              <a:buClr>
                <a:srgbClr val="000000"/>
              </a:buClr>
              <a:buSzPct val="50000"/>
              <a:buFont typeface="Wingdings" pitchFamily="2" charset="2"/>
              <a:buChar char="n"/>
              <a:defRPr>
                <a:solidFill>
                  <a:srgbClr val="000000"/>
                </a:solidFill>
                <a:latin typeface="+mn-lt"/>
              </a:defRPr>
            </a:lvl6pPr>
            <a:lvl7pPr marL="2971800" indent="-228600" algn="l" rtl="0" eaLnBrk="1" fontAlgn="base" hangingPunct="1">
              <a:spcBef>
                <a:spcPct val="20000"/>
              </a:spcBef>
              <a:spcAft>
                <a:spcPct val="0"/>
              </a:spcAft>
              <a:buClr>
                <a:srgbClr val="000000"/>
              </a:buClr>
              <a:buSzPct val="50000"/>
              <a:buFont typeface="Wingdings" pitchFamily="2" charset="2"/>
              <a:buChar char="n"/>
              <a:defRPr>
                <a:solidFill>
                  <a:srgbClr val="000000"/>
                </a:solidFill>
                <a:latin typeface="+mn-lt"/>
              </a:defRPr>
            </a:lvl7pPr>
            <a:lvl8pPr marL="3429000" indent="-228600" algn="l" rtl="0" eaLnBrk="1" fontAlgn="base" hangingPunct="1">
              <a:spcBef>
                <a:spcPct val="20000"/>
              </a:spcBef>
              <a:spcAft>
                <a:spcPct val="0"/>
              </a:spcAft>
              <a:buClr>
                <a:srgbClr val="000000"/>
              </a:buClr>
              <a:buSzPct val="50000"/>
              <a:buFont typeface="Wingdings" pitchFamily="2" charset="2"/>
              <a:buChar char="n"/>
              <a:defRPr>
                <a:solidFill>
                  <a:srgbClr val="000000"/>
                </a:solidFill>
                <a:latin typeface="+mn-lt"/>
              </a:defRPr>
            </a:lvl8pPr>
            <a:lvl9pPr marL="3886200" indent="-228600" algn="l" rtl="0" eaLnBrk="1" fontAlgn="base" hangingPunct="1">
              <a:spcBef>
                <a:spcPct val="20000"/>
              </a:spcBef>
              <a:spcAft>
                <a:spcPct val="0"/>
              </a:spcAft>
              <a:buClr>
                <a:srgbClr val="000000"/>
              </a:buClr>
              <a:buSzPct val="50000"/>
              <a:buFont typeface="Wingdings" pitchFamily="2" charset="2"/>
              <a:buChar char="n"/>
              <a:defRPr>
                <a:solidFill>
                  <a:srgbClr val="000000"/>
                </a:solidFill>
                <a:latin typeface="+mn-lt"/>
              </a:defRPr>
            </a:lvl9pPr>
          </a:lstStyle>
          <a:p>
            <a:pPr marL="0" indent="0">
              <a:buFont typeface="Wingdings" pitchFamily="2" charset="2"/>
              <a:buNone/>
            </a:pPr>
            <a:r>
              <a:rPr lang="en-US" sz="2000" kern="0" dirty="0" smtClean="0"/>
              <a:t>Concrete Appearance</a:t>
            </a:r>
          </a:p>
        </p:txBody>
      </p:sp>
      <p:sp>
        <p:nvSpPr>
          <p:cNvPr id="12" name="Content Placeholder 2"/>
          <p:cNvSpPr txBox="1">
            <a:spLocks/>
          </p:cNvSpPr>
          <p:nvPr/>
        </p:nvSpPr>
        <p:spPr bwMode="auto">
          <a:xfrm>
            <a:off x="4445637" y="3446588"/>
            <a:ext cx="15605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00000"/>
              </a:buClr>
              <a:buSzPct val="50000"/>
              <a:buFont typeface="Wingdings" pitchFamily="2" charset="2"/>
              <a:buChar char="n"/>
              <a:defRPr sz="2800">
                <a:solidFill>
                  <a:srgbClr val="000000"/>
                </a:solidFill>
                <a:latin typeface="+mn-lt"/>
                <a:ea typeface="+mn-ea"/>
                <a:cs typeface="+mn-cs"/>
              </a:defRPr>
            </a:lvl1pPr>
            <a:lvl2pPr marL="742950" indent="-285750" algn="l" rtl="0" eaLnBrk="1" fontAlgn="base" hangingPunct="1">
              <a:spcBef>
                <a:spcPct val="20000"/>
              </a:spcBef>
              <a:spcAft>
                <a:spcPct val="0"/>
              </a:spcAft>
              <a:buClr>
                <a:srgbClr val="000000"/>
              </a:buClr>
              <a:buSzPct val="50000"/>
              <a:buFont typeface="Wingdings" pitchFamily="2" charset="2"/>
              <a:buChar char="n"/>
              <a:defRPr sz="2400">
                <a:solidFill>
                  <a:srgbClr val="000000"/>
                </a:solidFill>
                <a:latin typeface="+mn-lt"/>
              </a:defRPr>
            </a:lvl2pPr>
            <a:lvl3pPr marL="1143000" indent="-228600" algn="l" rtl="0" eaLnBrk="1" fontAlgn="base" hangingPunct="1">
              <a:spcBef>
                <a:spcPct val="20000"/>
              </a:spcBef>
              <a:spcAft>
                <a:spcPct val="0"/>
              </a:spcAft>
              <a:buClr>
                <a:srgbClr val="000000"/>
              </a:buClr>
              <a:buSzPct val="50000"/>
              <a:buFont typeface="Wingdings" pitchFamily="2" charset="2"/>
              <a:buChar char="n"/>
              <a:defRPr sz="2000">
                <a:solidFill>
                  <a:srgbClr val="000000"/>
                </a:solidFill>
                <a:latin typeface="+mn-lt"/>
              </a:defRPr>
            </a:lvl3pPr>
            <a:lvl4pPr marL="1600200" indent="-228600" algn="l" rtl="0" eaLnBrk="1" fontAlgn="base" hangingPunct="1">
              <a:spcBef>
                <a:spcPct val="20000"/>
              </a:spcBef>
              <a:spcAft>
                <a:spcPct val="0"/>
              </a:spcAft>
              <a:buClr>
                <a:srgbClr val="000000"/>
              </a:buClr>
              <a:buSzPct val="50000"/>
              <a:buFont typeface="Wingdings" pitchFamily="2" charset="2"/>
              <a:buChar char="n"/>
              <a:defRPr>
                <a:solidFill>
                  <a:srgbClr val="000000"/>
                </a:solidFill>
                <a:latin typeface="+mn-lt"/>
              </a:defRPr>
            </a:lvl4pPr>
            <a:lvl5pPr marL="2057400" indent="-228600" algn="l" rtl="0" eaLnBrk="1" fontAlgn="base" hangingPunct="1">
              <a:spcBef>
                <a:spcPct val="20000"/>
              </a:spcBef>
              <a:spcAft>
                <a:spcPct val="0"/>
              </a:spcAft>
              <a:buClr>
                <a:srgbClr val="000000"/>
              </a:buClr>
              <a:buSzPct val="50000"/>
              <a:buFont typeface="Wingdings" pitchFamily="2" charset="2"/>
              <a:buChar char="n"/>
              <a:defRPr>
                <a:solidFill>
                  <a:srgbClr val="000000"/>
                </a:solidFill>
                <a:latin typeface="+mn-lt"/>
              </a:defRPr>
            </a:lvl5pPr>
            <a:lvl6pPr marL="2514600" indent="-228600" algn="l" rtl="0" eaLnBrk="1" fontAlgn="base" hangingPunct="1">
              <a:spcBef>
                <a:spcPct val="20000"/>
              </a:spcBef>
              <a:spcAft>
                <a:spcPct val="0"/>
              </a:spcAft>
              <a:buClr>
                <a:srgbClr val="000000"/>
              </a:buClr>
              <a:buSzPct val="50000"/>
              <a:buFont typeface="Wingdings" pitchFamily="2" charset="2"/>
              <a:buChar char="n"/>
              <a:defRPr>
                <a:solidFill>
                  <a:srgbClr val="000000"/>
                </a:solidFill>
                <a:latin typeface="+mn-lt"/>
              </a:defRPr>
            </a:lvl6pPr>
            <a:lvl7pPr marL="2971800" indent="-228600" algn="l" rtl="0" eaLnBrk="1" fontAlgn="base" hangingPunct="1">
              <a:spcBef>
                <a:spcPct val="20000"/>
              </a:spcBef>
              <a:spcAft>
                <a:spcPct val="0"/>
              </a:spcAft>
              <a:buClr>
                <a:srgbClr val="000000"/>
              </a:buClr>
              <a:buSzPct val="50000"/>
              <a:buFont typeface="Wingdings" pitchFamily="2" charset="2"/>
              <a:buChar char="n"/>
              <a:defRPr>
                <a:solidFill>
                  <a:srgbClr val="000000"/>
                </a:solidFill>
                <a:latin typeface="+mn-lt"/>
              </a:defRPr>
            </a:lvl7pPr>
            <a:lvl8pPr marL="3429000" indent="-228600" algn="l" rtl="0" eaLnBrk="1" fontAlgn="base" hangingPunct="1">
              <a:spcBef>
                <a:spcPct val="20000"/>
              </a:spcBef>
              <a:spcAft>
                <a:spcPct val="0"/>
              </a:spcAft>
              <a:buClr>
                <a:srgbClr val="000000"/>
              </a:buClr>
              <a:buSzPct val="50000"/>
              <a:buFont typeface="Wingdings" pitchFamily="2" charset="2"/>
              <a:buChar char="n"/>
              <a:defRPr>
                <a:solidFill>
                  <a:srgbClr val="000000"/>
                </a:solidFill>
                <a:latin typeface="+mn-lt"/>
              </a:defRPr>
            </a:lvl8pPr>
            <a:lvl9pPr marL="3886200" indent="-228600" algn="l" rtl="0" eaLnBrk="1" fontAlgn="base" hangingPunct="1">
              <a:spcBef>
                <a:spcPct val="20000"/>
              </a:spcBef>
              <a:spcAft>
                <a:spcPct val="0"/>
              </a:spcAft>
              <a:buClr>
                <a:srgbClr val="000000"/>
              </a:buClr>
              <a:buSzPct val="50000"/>
              <a:buFont typeface="Wingdings" pitchFamily="2" charset="2"/>
              <a:buChar char="n"/>
              <a:defRPr>
                <a:solidFill>
                  <a:srgbClr val="000000"/>
                </a:solidFill>
                <a:latin typeface="+mn-lt"/>
              </a:defRPr>
            </a:lvl9pPr>
          </a:lstStyle>
          <a:p>
            <a:pPr marL="0" indent="0">
              <a:buFont typeface="Wingdings" pitchFamily="2" charset="2"/>
              <a:buNone/>
            </a:pPr>
            <a:r>
              <a:rPr lang="en-US" sz="2000" kern="0" dirty="0" smtClean="0"/>
              <a:t>Solid White</a:t>
            </a:r>
          </a:p>
        </p:txBody>
      </p:sp>
      <p:sp>
        <p:nvSpPr>
          <p:cNvPr id="13" name="Content Placeholder 2"/>
          <p:cNvSpPr txBox="1">
            <a:spLocks/>
          </p:cNvSpPr>
          <p:nvPr/>
        </p:nvSpPr>
        <p:spPr bwMode="auto">
          <a:xfrm>
            <a:off x="4445636" y="6323319"/>
            <a:ext cx="2031363"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00000"/>
              </a:buClr>
              <a:buSzPct val="50000"/>
              <a:buFont typeface="Wingdings" pitchFamily="2" charset="2"/>
              <a:buChar char="n"/>
              <a:defRPr sz="2800">
                <a:solidFill>
                  <a:srgbClr val="000000"/>
                </a:solidFill>
                <a:latin typeface="+mn-lt"/>
                <a:ea typeface="+mn-ea"/>
                <a:cs typeface="+mn-cs"/>
              </a:defRPr>
            </a:lvl1pPr>
            <a:lvl2pPr marL="742950" indent="-285750" algn="l" rtl="0" eaLnBrk="1" fontAlgn="base" hangingPunct="1">
              <a:spcBef>
                <a:spcPct val="20000"/>
              </a:spcBef>
              <a:spcAft>
                <a:spcPct val="0"/>
              </a:spcAft>
              <a:buClr>
                <a:srgbClr val="000000"/>
              </a:buClr>
              <a:buSzPct val="50000"/>
              <a:buFont typeface="Wingdings" pitchFamily="2" charset="2"/>
              <a:buChar char="n"/>
              <a:defRPr sz="2400">
                <a:solidFill>
                  <a:srgbClr val="000000"/>
                </a:solidFill>
                <a:latin typeface="+mn-lt"/>
              </a:defRPr>
            </a:lvl2pPr>
            <a:lvl3pPr marL="1143000" indent="-228600" algn="l" rtl="0" eaLnBrk="1" fontAlgn="base" hangingPunct="1">
              <a:spcBef>
                <a:spcPct val="20000"/>
              </a:spcBef>
              <a:spcAft>
                <a:spcPct val="0"/>
              </a:spcAft>
              <a:buClr>
                <a:srgbClr val="000000"/>
              </a:buClr>
              <a:buSzPct val="50000"/>
              <a:buFont typeface="Wingdings" pitchFamily="2" charset="2"/>
              <a:buChar char="n"/>
              <a:defRPr sz="2000">
                <a:solidFill>
                  <a:srgbClr val="000000"/>
                </a:solidFill>
                <a:latin typeface="+mn-lt"/>
              </a:defRPr>
            </a:lvl3pPr>
            <a:lvl4pPr marL="1600200" indent="-228600" algn="l" rtl="0" eaLnBrk="1" fontAlgn="base" hangingPunct="1">
              <a:spcBef>
                <a:spcPct val="20000"/>
              </a:spcBef>
              <a:spcAft>
                <a:spcPct val="0"/>
              </a:spcAft>
              <a:buClr>
                <a:srgbClr val="000000"/>
              </a:buClr>
              <a:buSzPct val="50000"/>
              <a:buFont typeface="Wingdings" pitchFamily="2" charset="2"/>
              <a:buChar char="n"/>
              <a:defRPr>
                <a:solidFill>
                  <a:srgbClr val="000000"/>
                </a:solidFill>
                <a:latin typeface="+mn-lt"/>
              </a:defRPr>
            </a:lvl4pPr>
            <a:lvl5pPr marL="2057400" indent="-228600" algn="l" rtl="0" eaLnBrk="1" fontAlgn="base" hangingPunct="1">
              <a:spcBef>
                <a:spcPct val="20000"/>
              </a:spcBef>
              <a:spcAft>
                <a:spcPct val="0"/>
              </a:spcAft>
              <a:buClr>
                <a:srgbClr val="000000"/>
              </a:buClr>
              <a:buSzPct val="50000"/>
              <a:buFont typeface="Wingdings" pitchFamily="2" charset="2"/>
              <a:buChar char="n"/>
              <a:defRPr>
                <a:solidFill>
                  <a:srgbClr val="000000"/>
                </a:solidFill>
                <a:latin typeface="+mn-lt"/>
              </a:defRPr>
            </a:lvl5pPr>
            <a:lvl6pPr marL="2514600" indent="-228600" algn="l" rtl="0" eaLnBrk="1" fontAlgn="base" hangingPunct="1">
              <a:spcBef>
                <a:spcPct val="20000"/>
              </a:spcBef>
              <a:spcAft>
                <a:spcPct val="0"/>
              </a:spcAft>
              <a:buClr>
                <a:srgbClr val="000000"/>
              </a:buClr>
              <a:buSzPct val="50000"/>
              <a:buFont typeface="Wingdings" pitchFamily="2" charset="2"/>
              <a:buChar char="n"/>
              <a:defRPr>
                <a:solidFill>
                  <a:srgbClr val="000000"/>
                </a:solidFill>
                <a:latin typeface="+mn-lt"/>
              </a:defRPr>
            </a:lvl6pPr>
            <a:lvl7pPr marL="2971800" indent="-228600" algn="l" rtl="0" eaLnBrk="1" fontAlgn="base" hangingPunct="1">
              <a:spcBef>
                <a:spcPct val="20000"/>
              </a:spcBef>
              <a:spcAft>
                <a:spcPct val="0"/>
              </a:spcAft>
              <a:buClr>
                <a:srgbClr val="000000"/>
              </a:buClr>
              <a:buSzPct val="50000"/>
              <a:buFont typeface="Wingdings" pitchFamily="2" charset="2"/>
              <a:buChar char="n"/>
              <a:defRPr>
                <a:solidFill>
                  <a:srgbClr val="000000"/>
                </a:solidFill>
                <a:latin typeface="+mn-lt"/>
              </a:defRPr>
            </a:lvl7pPr>
            <a:lvl8pPr marL="3429000" indent="-228600" algn="l" rtl="0" eaLnBrk="1" fontAlgn="base" hangingPunct="1">
              <a:spcBef>
                <a:spcPct val="20000"/>
              </a:spcBef>
              <a:spcAft>
                <a:spcPct val="0"/>
              </a:spcAft>
              <a:buClr>
                <a:srgbClr val="000000"/>
              </a:buClr>
              <a:buSzPct val="50000"/>
              <a:buFont typeface="Wingdings" pitchFamily="2" charset="2"/>
              <a:buChar char="n"/>
              <a:defRPr>
                <a:solidFill>
                  <a:srgbClr val="000000"/>
                </a:solidFill>
                <a:latin typeface="+mn-lt"/>
              </a:defRPr>
            </a:lvl8pPr>
            <a:lvl9pPr marL="3886200" indent="-228600" algn="l" rtl="0" eaLnBrk="1" fontAlgn="base" hangingPunct="1">
              <a:spcBef>
                <a:spcPct val="20000"/>
              </a:spcBef>
              <a:spcAft>
                <a:spcPct val="0"/>
              </a:spcAft>
              <a:buClr>
                <a:srgbClr val="000000"/>
              </a:buClr>
              <a:buSzPct val="50000"/>
              <a:buFont typeface="Wingdings" pitchFamily="2" charset="2"/>
              <a:buChar char="n"/>
              <a:defRPr>
                <a:solidFill>
                  <a:srgbClr val="000000"/>
                </a:solidFill>
                <a:latin typeface="+mn-lt"/>
              </a:defRPr>
            </a:lvl9pPr>
          </a:lstStyle>
          <a:p>
            <a:pPr marL="0" indent="0">
              <a:buFont typeface="Wingdings" pitchFamily="2" charset="2"/>
              <a:buNone/>
            </a:pPr>
            <a:r>
              <a:rPr lang="en-US" sz="2000" kern="0" dirty="0" smtClean="0"/>
              <a:t>Dramatic Veining</a:t>
            </a:r>
          </a:p>
        </p:txBody>
      </p:sp>
    </p:spTree>
    <p:extLst>
      <p:ext uri="{BB962C8B-B14F-4D97-AF65-F5344CB8AC3E}">
        <p14:creationId xmlns:p14="http://schemas.microsoft.com/office/powerpoint/2010/main" val="389756785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PURPOSE</a:t>
            </a:r>
            <a:br>
              <a:rPr lang="en-US" u="sng" dirty="0" smtClean="0"/>
            </a:br>
            <a:endParaRPr lang="en-US" sz="3200" b="0" i="1" dirty="0"/>
          </a:p>
        </p:txBody>
      </p:sp>
      <p:sp>
        <p:nvSpPr>
          <p:cNvPr id="3" name="Content Placeholder 2"/>
          <p:cNvSpPr>
            <a:spLocks noGrp="1"/>
          </p:cNvSpPr>
          <p:nvPr>
            <p:ph idx="1"/>
          </p:nvPr>
        </p:nvSpPr>
        <p:spPr>
          <a:xfrm>
            <a:off x="1524000" y="1600200"/>
            <a:ext cx="7086600" cy="5029200"/>
          </a:xfrm>
        </p:spPr>
        <p:txBody>
          <a:bodyPr/>
          <a:lstStyle/>
          <a:p>
            <a:r>
              <a:rPr lang="en-US" sz="2400" dirty="0"/>
              <a:t>The purpose of this course is to provide homeowners, real estate professionals, and those looking to buy their first home with the tools they need to get the home they want. We will teach attendees how to create a vision for their home, solve the issues with their space, personalize the feel of the home, and make it all a reality.  We will also cover current design trends including</a:t>
            </a:r>
            <a:r>
              <a:rPr lang="en-US" sz="2400" dirty="0" smtClean="0"/>
              <a:t>:</a:t>
            </a:r>
            <a:endParaRPr lang="en-US" sz="2400" dirty="0"/>
          </a:p>
        </p:txBody>
      </p:sp>
    </p:spTree>
    <p:extLst>
      <p:ext uri="{BB962C8B-B14F-4D97-AF65-F5344CB8AC3E}">
        <p14:creationId xmlns:p14="http://schemas.microsoft.com/office/powerpoint/2010/main" val="1075742733"/>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756" y="228600"/>
            <a:ext cx="5029200" cy="838200"/>
          </a:xfrm>
        </p:spPr>
        <p:txBody>
          <a:bodyPr/>
          <a:lstStyle/>
          <a:p>
            <a:r>
              <a:rPr lang="en-US" dirty="0" smtClean="0"/>
              <a:t>Technology</a:t>
            </a:r>
            <a:endParaRPr lang="en-US" dirty="0"/>
          </a:p>
        </p:txBody>
      </p:sp>
      <p:pic>
        <p:nvPicPr>
          <p:cNvPr id="4100" name="Picture 4" descr="Image result for ring doorb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64497"/>
            <a:ext cx="4495800" cy="220399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hue ligh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1945" y="1164497"/>
            <a:ext cx="3494314" cy="349431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usb outle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644" y="3695700"/>
            <a:ext cx="174307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mage result for nest thermosta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6844" y="3607013"/>
            <a:ext cx="2940424" cy="2940424"/>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Image result for alexa"/>
          <p:cNvPicPr>
            <a:picLocks noChangeAspect="1" noChangeArrowheads="1"/>
          </p:cNvPicPr>
          <p:nvPr/>
        </p:nvPicPr>
        <p:blipFill rotWithShape="1">
          <a:blip r:embed="rId6">
            <a:extLst>
              <a:ext uri="{28A0092B-C50C-407E-A947-70E740481C1C}">
                <a14:useLocalDpi xmlns:a14="http://schemas.microsoft.com/office/drawing/2010/main" val="0"/>
              </a:ext>
            </a:extLst>
          </a:blip>
          <a:srcRect t="19200" b="15200"/>
          <a:stretch/>
        </p:blipFill>
        <p:spPr bwMode="auto">
          <a:xfrm>
            <a:off x="6329557" y="4876800"/>
            <a:ext cx="2546702" cy="1670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845377"/>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756" y="228600"/>
            <a:ext cx="5029200" cy="838200"/>
          </a:xfrm>
        </p:spPr>
        <p:txBody>
          <a:bodyPr/>
          <a:lstStyle/>
          <a:p>
            <a:r>
              <a:rPr lang="en-US" dirty="0" smtClean="0"/>
              <a:t>General Trends</a:t>
            </a: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400" y="1371600"/>
            <a:ext cx="6560244" cy="4373496"/>
          </a:xfrm>
          <a:prstGeom prst="rect">
            <a:avLst/>
          </a:prstGeom>
        </p:spPr>
      </p:pic>
      <p:sp>
        <p:nvSpPr>
          <p:cNvPr id="11" name="Content Placeholder 2"/>
          <p:cNvSpPr>
            <a:spLocks noGrp="1"/>
          </p:cNvSpPr>
          <p:nvPr>
            <p:ph idx="1"/>
          </p:nvPr>
        </p:nvSpPr>
        <p:spPr>
          <a:xfrm>
            <a:off x="1295400" y="6049896"/>
            <a:ext cx="6560244" cy="381000"/>
          </a:xfrm>
        </p:spPr>
        <p:txBody>
          <a:bodyPr/>
          <a:lstStyle/>
          <a:p>
            <a:pPr marL="0" indent="0" algn="ctr">
              <a:buNone/>
            </a:pPr>
            <a:r>
              <a:rPr lang="en-US" sz="2000" dirty="0" smtClean="0"/>
              <a:t>Waterfall Edge Countertops / Barn Doors</a:t>
            </a:r>
          </a:p>
        </p:txBody>
      </p:sp>
    </p:spTree>
    <p:extLst>
      <p:ext uri="{BB962C8B-B14F-4D97-AF65-F5344CB8AC3E}">
        <p14:creationId xmlns:p14="http://schemas.microsoft.com/office/powerpoint/2010/main" val="3647849296"/>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756" y="228600"/>
            <a:ext cx="5029200" cy="838200"/>
          </a:xfrm>
        </p:spPr>
        <p:txBody>
          <a:bodyPr/>
          <a:lstStyle/>
          <a:p>
            <a:r>
              <a:rPr lang="en-US" dirty="0" smtClean="0"/>
              <a:t>General Trends</a:t>
            </a:r>
            <a:endParaRPr lang="en-US" dirty="0"/>
          </a:p>
        </p:txBody>
      </p:sp>
      <p:sp>
        <p:nvSpPr>
          <p:cNvPr id="11" name="Content Placeholder 2"/>
          <p:cNvSpPr>
            <a:spLocks noGrp="1"/>
          </p:cNvSpPr>
          <p:nvPr>
            <p:ph idx="1"/>
          </p:nvPr>
        </p:nvSpPr>
        <p:spPr>
          <a:xfrm>
            <a:off x="1447800" y="5683434"/>
            <a:ext cx="6560244" cy="381000"/>
          </a:xfrm>
        </p:spPr>
        <p:txBody>
          <a:bodyPr/>
          <a:lstStyle/>
          <a:p>
            <a:pPr marL="0" indent="0" algn="ctr">
              <a:buNone/>
            </a:pPr>
            <a:r>
              <a:rPr lang="en-US" sz="2000" dirty="0" smtClean="0"/>
              <a:t>Range Hoods / Base Cabinet Microwaves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0888" t="-1261" r="-2222" b="1261"/>
          <a:stretch/>
        </p:blipFill>
        <p:spPr>
          <a:xfrm>
            <a:off x="338096" y="1752600"/>
            <a:ext cx="4157704" cy="340800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3730"/>
          <a:stretch/>
        </p:blipFill>
        <p:spPr>
          <a:xfrm>
            <a:off x="4800600" y="1773731"/>
            <a:ext cx="3919496" cy="3393272"/>
          </a:xfrm>
          <a:prstGeom prst="rect">
            <a:avLst/>
          </a:prstGeom>
        </p:spPr>
      </p:pic>
    </p:spTree>
    <p:extLst>
      <p:ext uri="{BB962C8B-B14F-4D97-AF65-F5344CB8AC3E}">
        <p14:creationId xmlns:p14="http://schemas.microsoft.com/office/powerpoint/2010/main" val="678827134"/>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756" y="228600"/>
            <a:ext cx="5029200" cy="838200"/>
          </a:xfrm>
        </p:spPr>
        <p:txBody>
          <a:bodyPr/>
          <a:lstStyle/>
          <a:p>
            <a:r>
              <a:rPr lang="en-US" dirty="0" smtClean="0"/>
              <a:t>General Trends</a:t>
            </a:r>
            <a:endParaRPr lang="en-US" dirty="0"/>
          </a:p>
        </p:txBody>
      </p:sp>
      <p:sp>
        <p:nvSpPr>
          <p:cNvPr id="11" name="Content Placeholder 2"/>
          <p:cNvSpPr>
            <a:spLocks noGrp="1"/>
          </p:cNvSpPr>
          <p:nvPr>
            <p:ph idx="1"/>
          </p:nvPr>
        </p:nvSpPr>
        <p:spPr>
          <a:xfrm>
            <a:off x="1295400" y="6049896"/>
            <a:ext cx="6560244" cy="381000"/>
          </a:xfrm>
        </p:spPr>
        <p:txBody>
          <a:bodyPr/>
          <a:lstStyle/>
          <a:p>
            <a:pPr marL="0" indent="0" algn="ctr">
              <a:buNone/>
            </a:pPr>
            <a:r>
              <a:rPr lang="en-US" sz="2000" dirty="0" smtClean="0"/>
              <a:t>Farm Sinks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0834" t="33988" r="39999" b="16918"/>
          <a:stretch/>
        </p:blipFill>
        <p:spPr>
          <a:xfrm>
            <a:off x="1981200" y="1447800"/>
            <a:ext cx="5181600" cy="4299626"/>
          </a:xfrm>
          <a:prstGeom prst="rect">
            <a:avLst/>
          </a:prstGeom>
        </p:spPr>
      </p:pic>
    </p:spTree>
    <p:extLst>
      <p:ext uri="{BB962C8B-B14F-4D97-AF65-F5344CB8AC3E}">
        <p14:creationId xmlns:p14="http://schemas.microsoft.com/office/powerpoint/2010/main" val="1400514511"/>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756" y="228600"/>
            <a:ext cx="5029200" cy="838200"/>
          </a:xfrm>
        </p:spPr>
        <p:txBody>
          <a:bodyPr/>
          <a:lstStyle/>
          <a:p>
            <a:r>
              <a:rPr lang="en-US" dirty="0" smtClean="0"/>
              <a:t>General Trends</a:t>
            </a:r>
            <a:endParaRPr lang="en-US" dirty="0"/>
          </a:p>
        </p:txBody>
      </p:sp>
      <p:sp>
        <p:nvSpPr>
          <p:cNvPr id="11" name="Content Placeholder 2"/>
          <p:cNvSpPr>
            <a:spLocks noGrp="1"/>
          </p:cNvSpPr>
          <p:nvPr>
            <p:ph idx="1"/>
          </p:nvPr>
        </p:nvSpPr>
        <p:spPr>
          <a:xfrm>
            <a:off x="1295400" y="6049896"/>
            <a:ext cx="6560244" cy="381000"/>
          </a:xfrm>
        </p:spPr>
        <p:txBody>
          <a:bodyPr/>
          <a:lstStyle/>
          <a:p>
            <a:pPr marL="0" indent="0" algn="ctr">
              <a:buNone/>
            </a:pPr>
            <a:r>
              <a:rPr lang="en-US" sz="2000" dirty="0" smtClean="0"/>
              <a:t>Herringbone Tile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400" y="1371600"/>
            <a:ext cx="2819400" cy="4257483"/>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7959" r="11231"/>
          <a:stretch/>
        </p:blipFill>
        <p:spPr>
          <a:xfrm>
            <a:off x="4603470" y="1371599"/>
            <a:ext cx="3245130" cy="4257483"/>
          </a:xfrm>
          <a:prstGeom prst="rect">
            <a:avLst/>
          </a:prstGeom>
        </p:spPr>
      </p:pic>
    </p:spTree>
    <p:extLst>
      <p:ext uri="{BB962C8B-B14F-4D97-AF65-F5344CB8AC3E}">
        <p14:creationId xmlns:p14="http://schemas.microsoft.com/office/powerpoint/2010/main" val="1073787896"/>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ESTIMATING COSTS</a:t>
            </a:r>
            <a:r>
              <a:rPr lang="en-US" dirty="0" smtClean="0"/>
              <a:t/>
            </a:r>
            <a:br>
              <a:rPr lang="en-US" dirty="0" smtClean="0"/>
            </a:br>
            <a:endParaRPr lang="en-US" sz="3200" b="0" i="1" dirty="0"/>
          </a:p>
        </p:txBody>
      </p:sp>
      <p:sp>
        <p:nvSpPr>
          <p:cNvPr id="3" name="Content Placeholder 2"/>
          <p:cNvSpPr>
            <a:spLocks noGrp="1"/>
          </p:cNvSpPr>
          <p:nvPr>
            <p:ph idx="1"/>
          </p:nvPr>
        </p:nvSpPr>
        <p:spPr>
          <a:xfrm>
            <a:off x="1524000" y="1600200"/>
            <a:ext cx="7086600" cy="4343400"/>
          </a:xfrm>
        </p:spPr>
        <p:txBody>
          <a:bodyPr/>
          <a:lstStyle/>
          <a:p>
            <a:pPr lvl="1"/>
            <a:r>
              <a:rPr lang="en-US" dirty="0"/>
              <a:t>Design Costs</a:t>
            </a:r>
            <a:endParaRPr lang="en-US" sz="2200" dirty="0"/>
          </a:p>
          <a:p>
            <a:pPr lvl="2"/>
            <a:r>
              <a:rPr lang="en-US" dirty="0"/>
              <a:t>Schematic design</a:t>
            </a:r>
            <a:endParaRPr lang="en-US" sz="1800" dirty="0"/>
          </a:p>
          <a:p>
            <a:pPr lvl="2"/>
            <a:r>
              <a:rPr lang="en-US" dirty="0"/>
              <a:t>Full plan sets</a:t>
            </a:r>
            <a:endParaRPr lang="en-US" sz="1800" dirty="0"/>
          </a:p>
          <a:p>
            <a:pPr lvl="2"/>
            <a:r>
              <a:rPr lang="en-US" dirty="0"/>
              <a:t>Finish selections (interior design)</a:t>
            </a:r>
            <a:endParaRPr lang="en-US" sz="1800" dirty="0"/>
          </a:p>
          <a:p>
            <a:pPr lvl="1"/>
            <a:r>
              <a:rPr lang="en-US" dirty="0"/>
              <a:t>Construction costs</a:t>
            </a:r>
            <a:endParaRPr lang="en-US" sz="2200" dirty="0"/>
          </a:p>
          <a:p>
            <a:pPr lvl="2"/>
            <a:r>
              <a:rPr lang="en-US" dirty="0"/>
              <a:t>Cost ranges at schematic  design phase</a:t>
            </a:r>
            <a:endParaRPr lang="en-US" sz="1800" dirty="0"/>
          </a:p>
          <a:p>
            <a:pPr lvl="2"/>
            <a:r>
              <a:rPr lang="en-US" dirty="0"/>
              <a:t>Hard bids after completion of full plan sets</a:t>
            </a:r>
            <a:endParaRPr lang="en-US" sz="1800" dirty="0"/>
          </a:p>
          <a:p>
            <a:endParaRPr lang="en-US" dirty="0"/>
          </a:p>
        </p:txBody>
      </p:sp>
    </p:spTree>
    <p:extLst>
      <p:ext uri="{BB962C8B-B14F-4D97-AF65-F5344CB8AC3E}">
        <p14:creationId xmlns:p14="http://schemas.microsoft.com/office/powerpoint/2010/main" val="3928141905"/>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BUILD IT OR BUY IT</a:t>
            </a:r>
            <a:r>
              <a:rPr lang="en-US" dirty="0" smtClean="0"/>
              <a:t/>
            </a:r>
            <a:br>
              <a:rPr lang="en-US" dirty="0" smtClean="0"/>
            </a:br>
            <a:endParaRPr lang="en-US" sz="3200" b="0" i="1" dirty="0"/>
          </a:p>
        </p:txBody>
      </p:sp>
      <p:sp>
        <p:nvSpPr>
          <p:cNvPr id="3" name="Content Placeholder 2"/>
          <p:cNvSpPr>
            <a:spLocks noGrp="1"/>
          </p:cNvSpPr>
          <p:nvPr>
            <p:ph idx="1"/>
          </p:nvPr>
        </p:nvSpPr>
        <p:spPr>
          <a:xfrm>
            <a:off x="1524000" y="1600200"/>
            <a:ext cx="7086600" cy="4343400"/>
          </a:xfrm>
        </p:spPr>
        <p:txBody>
          <a:bodyPr/>
          <a:lstStyle/>
          <a:p>
            <a:pPr lvl="1"/>
            <a:r>
              <a:rPr lang="en-US" dirty="0"/>
              <a:t>Review design and costs, evaluate if the price is supported by the neighborhood (confer with Realtor)</a:t>
            </a:r>
            <a:endParaRPr lang="en-US" sz="2200" dirty="0"/>
          </a:p>
          <a:p>
            <a:pPr lvl="1"/>
            <a:r>
              <a:rPr lang="en-US" dirty="0"/>
              <a:t>Use design to help sell the house as an option to buyers</a:t>
            </a:r>
            <a:endParaRPr lang="en-US" sz="2200" dirty="0"/>
          </a:p>
          <a:p>
            <a:pPr lvl="1"/>
            <a:r>
              <a:rPr lang="en-US" dirty="0"/>
              <a:t>List it, or build it!</a:t>
            </a:r>
            <a:endParaRPr lang="en-US" sz="2200" dirty="0"/>
          </a:p>
          <a:p>
            <a:endParaRPr lang="en-US" dirty="0"/>
          </a:p>
        </p:txBody>
      </p:sp>
    </p:spTree>
    <p:extLst>
      <p:ext uri="{BB962C8B-B14F-4D97-AF65-F5344CB8AC3E}">
        <p14:creationId xmlns:p14="http://schemas.microsoft.com/office/powerpoint/2010/main" val="673265675"/>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SUMMARY</a:t>
            </a:r>
            <a:br>
              <a:rPr lang="en-US" u="sng" dirty="0" smtClean="0"/>
            </a:br>
            <a:endParaRPr lang="en-US" sz="3200" b="0" i="1" dirty="0"/>
          </a:p>
        </p:txBody>
      </p:sp>
      <p:sp>
        <p:nvSpPr>
          <p:cNvPr id="3" name="Content Placeholder 2"/>
          <p:cNvSpPr>
            <a:spLocks noGrp="1"/>
          </p:cNvSpPr>
          <p:nvPr>
            <p:ph idx="1"/>
          </p:nvPr>
        </p:nvSpPr>
        <p:spPr>
          <a:xfrm>
            <a:off x="1524000" y="1600200"/>
            <a:ext cx="7086600" cy="3505200"/>
          </a:xfrm>
        </p:spPr>
        <p:txBody>
          <a:bodyPr/>
          <a:lstStyle/>
          <a:p>
            <a:r>
              <a:rPr lang="en-US" dirty="0"/>
              <a:t>Contractor basics</a:t>
            </a:r>
          </a:p>
          <a:p>
            <a:pPr lvl="1"/>
            <a:r>
              <a:rPr lang="en-US" dirty="0"/>
              <a:t>Types of contractors</a:t>
            </a:r>
          </a:p>
          <a:p>
            <a:pPr lvl="1"/>
            <a:r>
              <a:rPr lang="en-US" dirty="0"/>
              <a:t>Levels of contractors</a:t>
            </a:r>
          </a:p>
          <a:p>
            <a:pPr lvl="1"/>
            <a:r>
              <a:rPr lang="en-US" dirty="0"/>
              <a:t>Contractor qualification</a:t>
            </a:r>
          </a:p>
          <a:p>
            <a:r>
              <a:rPr lang="en-US" dirty="0"/>
              <a:t>Permits</a:t>
            </a:r>
          </a:p>
          <a:p>
            <a:pPr lvl="1"/>
            <a:r>
              <a:rPr lang="en-US" dirty="0"/>
              <a:t>When are permits required</a:t>
            </a:r>
          </a:p>
          <a:p>
            <a:pPr lvl="1"/>
            <a:r>
              <a:rPr lang="en-US" dirty="0"/>
              <a:t>How to check if work was permitted</a:t>
            </a:r>
          </a:p>
          <a:p>
            <a:pPr lvl="1"/>
            <a:r>
              <a:rPr lang="en-US" dirty="0"/>
              <a:t>What unpermitted work means to your clients</a:t>
            </a:r>
          </a:p>
          <a:p>
            <a:r>
              <a:rPr lang="en-US" dirty="0"/>
              <a:t>Estimating construction costs</a:t>
            </a:r>
          </a:p>
          <a:p>
            <a:r>
              <a:rPr lang="en-US" dirty="0"/>
              <a:t>Determining remodeling ROI (return on investment)</a:t>
            </a:r>
          </a:p>
          <a:p>
            <a:pPr lvl="1"/>
            <a:endParaRPr lang="en-US" dirty="0"/>
          </a:p>
          <a:p>
            <a:endParaRPr lang="en-US" dirty="0"/>
          </a:p>
        </p:txBody>
      </p:sp>
    </p:spTree>
    <p:extLst>
      <p:ext uri="{BB962C8B-B14F-4D97-AF65-F5344CB8AC3E}">
        <p14:creationId xmlns:p14="http://schemas.microsoft.com/office/powerpoint/2010/main" val="1324563115"/>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PURPOSE</a:t>
            </a:r>
            <a:br>
              <a:rPr lang="en-US" u="sng" dirty="0" smtClean="0"/>
            </a:br>
            <a:endParaRPr lang="en-US" sz="3200" b="0" i="1" dirty="0"/>
          </a:p>
        </p:txBody>
      </p:sp>
      <p:sp>
        <p:nvSpPr>
          <p:cNvPr id="3" name="Content Placeholder 2"/>
          <p:cNvSpPr>
            <a:spLocks noGrp="1"/>
          </p:cNvSpPr>
          <p:nvPr>
            <p:ph idx="1"/>
          </p:nvPr>
        </p:nvSpPr>
        <p:spPr>
          <a:xfrm>
            <a:off x="1524000" y="1600200"/>
            <a:ext cx="7086600" cy="5029200"/>
          </a:xfrm>
        </p:spPr>
        <p:txBody>
          <a:bodyPr/>
          <a:lstStyle/>
          <a:p>
            <a:r>
              <a:rPr lang="en-US" sz="2400" dirty="0" smtClean="0"/>
              <a:t>New </a:t>
            </a:r>
            <a:r>
              <a:rPr lang="en-US" sz="2400" dirty="0"/>
              <a:t>materials</a:t>
            </a:r>
          </a:p>
          <a:p>
            <a:r>
              <a:rPr lang="en-US" sz="2400" dirty="0"/>
              <a:t>Trending cabinet styles</a:t>
            </a:r>
          </a:p>
          <a:p>
            <a:r>
              <a:rPr lang="en-US" sz="2400" dirty="0"/>
              <a:t>Popular colors</a:t>
            </a:r>
          </a:p>
          <a:p>
            <a:r>
              <a:rPr lang="en-US" sz="2400" dirty="0"/>
              <a:t>Countertop solutions (Granite/Quartz/Concrete etc.)</a:t>
            </a:r>
          </a:p>
          <a:p>
            <a:r>
              <a:rPr lang="en-US" sz="2400" dirty="0"/>
              <a:t>Home automation</a:t>
            </a:r>
          </a:p>
          <a:p>
            <a:pPr marL="0" indent="0">
              <a:buNone/>
            </a:pPr>
            <a:endParaRPr lang="en-US" sz="2400" dirty="0" smtClean="0"/>
          </a:p>
          <a:p>
            <a:pPr marL="0" indent="0">
              <a:buNone/>
            </a:pPr>
            <a:r>
              <a:rPr lang="en-US" sz="2400" dirty="0" smtClean="0"/>
              <a:t>Finally</a:t>
            </a:r>
            <a:r>
              <a:rPr lang="en-US" sz="2400" dirty="0"/>
              <a:t>, attendees will learn how to receive accurate and comprehensive estimates, understand costs, and determine if they should renovate or sell and buy something new! </a:t>
            </a:r>
            <a:endParaRPr lang="en-US" sz="2400" dirty="0">
              <a:effectLst/>
            </a:endParaRPr>
          </a:p>
        </p:txBody>
      </p:sp>
    </p:spTree>
    <p:extLst>
      <p:ext uri="{BB962C8B-B14F-4D97-AF65-F5344CB8AC3E}">
        <p14:creationId xmlns:p14="http://schemas.microsoft.com/office/powerpoint/2010/main" val="139883076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OVERVIEW</a:t>
            </a:r>
            <a:br>
              <a:rPr lang="en-US" u="sng" dirty="0" smtClean="0"/>
            </a:br>
            <a:endParaRPr lang="en-US" sz="3200" b="0" i="1" dirty="0"/>
          </a:p>
        </p:txBody>
      </p:sp>
      <p:sp>
        <p:nvSpPr>
          <p:cNvPr id="3" name="Content Placeholder 2"/>
          <p:cNvSpPr>
            <a:spLocks noGrp="1"/>
          </p:cNvSpPr>
          <p:nvPr>
            <p:ph idx="1"/>
          </p:nvPr>
        </p:nvSpPr>
        <p:spPr>
          <a:xfrm>
            <a:off x="1524000" y="1600200"/>
            <a:ext cx="7086600" cy="3505200"/>
          </a:xfrm>
        </p:spPr>
        <p:txBody>
          <a:bodyPr/>
          <a:lstStyle/>
          <a:p>
            <a:pPr lvl="1"/>
            <a:r>
              <a:rPr lang="en-US" b="1" i="1" dirty="0"/>
              <a:t>Define it!:</a:t>
            </a:r>
            <a:r>
              <a:rPr lang="en-US" dirty="0"/>
              <a:t>  	Identify what you’d like to change </a:t>
            </a:r>
            <a:r>
              <a:rPr lang="en-US" dirty="0" smtClean="0"/>
              <a:t>			about </a:t>
            </a:r>
            <a:r>
              <a:rPr lang="en-US" dirty="0"/>
              <a:t>the </a:t>
            </a:r>
            <a:r>
              <a:rPr lang="en-US" dirty="0" smtClean="0"/>
              <a:t>house</a:t>
            </a:r>
            <a:endParaRPr lang="en-US" sz="2200" dirty="0"/>
          </a:p>
          <a:p>
            <a:pPr lvl="1"/>
            <a:r>
              <a:rPr lang="en-US" b="1" i="1" dirty="0"/>
              <a:t>Design it!:</a:t>
            </a:r>
            <a:r>
              <a:rPr lang="en-US" dirty="0"/>
              <a:t> 	Develop a design you’re happy with</a:t>
            </a:r>
            <a:endParaRPr lang="en-US" sz="2200" dirty="0"/>
          </a:p>
          <a:p>
            <a:pPr lvl="1"/>
            <a:r>
              <a:rPr lang="en-US" b="1" i="1" dirty="0"/>
              <a:t>Bid it!:</a:t>
            </a:r>
            <a:r>
              <a:rPr lang="en-US" dirty="0"/>
              <a:t>  	</a:t>
            </a:r>
            <a:r>
              <a:rPr lang="en-US" dirty="0" smtClean="0"/>
              <a:t>	Get </a:t>
            </a:r>
            <a:r>
              <a:rPr lang="en-US" dirty="0"/>
              <a:t>pricing for your design</a:t>
            </a:r>
            <a:endParaRPr lang="en-US" sz="2200" dirty="0"/>
          </a:p>
          <a:p>
            <a:pPr lvl="1"/>
            <a:r>
              <a:rPr lang="en-US" b="1" i="1" dirty="0"/>
              <a:t>Build it!: </a:t>
            </a:r>
            <a:r>
              <a:rPr lang="en-US" b="1" i="1" dirty="0" smtClean="0"/>
              <a:t>	</a:t>
            </a:r>
            <a:r>
              <a:rPr lang="en-US" b="1" i="1" dirty="0"/>
              <a:t>	</a:t>
            </a:r>
            <a:r>
              <a:rPr lang="en-US" dirty="0"/>
              <a:t>Engage a construction firm to </a:t>
            </a:r>
            <a:r>
              <a:rPr lang="en-US" dirty="0" smtClean="0"/>
              <a:t>				execute </a:t>
            </a:r>
            <a:r>
              <a:rPr lang="en-US" dirty="0"/>
              <a:t>on your design</a:t>
            </a:r>
            <a:endParaRPr lang="en-US" sz="2200" dirty="0"/>
          </a:p>
          <a:p>
            <a:pPr lvl="1"/>
            <a:r>
              <a:rPr lang="en-US" b="1" i="1" dirty="0"/>
              <a:t>Buy it!:</a:t>
            </a:r>
            <a:r>
              <a:rPr lang="en-US" dirty="0"/>
              <a:t>  	</a:t>
            </a:r>
            <a:r>
              <a:rPr lang="en-US" dirty="0" smtClean="0"/>
              <a:t>	Determine </a:t>
            </a:r>
            <a:r>
              <a:rPr lang="en-US" dirty="0"/>
              <a:t>if it makes better sense to </a:t>
            </a:r>
            <a:r>
              <a:rPr lang="en-US" dirty="0" smtClean="0"/>
              <a:t>			renovate </a:t>
            </a:r>
            <a:r>
              <a:rPr lang="en-US" dirty="0"/>
              <a:t>or buy a new house and </a:t>
            </a:r>
            <a:r>
              <a:rPr lang="en-US" dirty="0" smtClean="0"/>
              <a:t>			start </a:t>
            </a:r>
            <a:r>
              <a:rPr lang="en-US" dirty="0"/>
              <a:t>fresh</a:t>
            </a:r>
            <a:endParaRPr lang="en-US" sz="2200" dirty="0"/>
          </a:p>
          <a:p>
            <a:endParaRPr lang="en-US" dirty="0"/>
          </a:p>
          <a:p>
            <a:endParaRPr lang="en-US" dirty="0"/>
          </a:p>
        </p:txBody>
      </p:sp>
    </p:spTree>
    <p:extLst>
      <p:ext uri="{BB962C8B-B14F-4D97-AF65-F5344CB8AC3E}">
        <p14:creationId xmlns:p14="http://schemas.microsoft.com/office/powerpoint/2010/main" val="273458122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WHAT CAN DESIGN OFFER YOU?</a:t>
            </a:r>
            <a:r>
              <a:rPr lang="en-US" dirty="0" smtClean="0"/>
              <a:t/>
            </a:r>
            <a:br>
              <a:rPr lang="en-US" dirty="0" smtClean="0"/>
            </a:br>
            <a:endParaRPr lang="en-US" sz="3200" b="0" i="1" dirty="0"/>
          </a:p>
        </p:txBody>
      </p:sp>
      <p:sp>
        <p:nvSpPr>
          <p:cNvPr id="3" name="Content Placeholder 2"/>
          <p:cNvSpPr>
            <a:spLocks noGrp="1"/>
          </p:cNvSpPr>
          <p:nvPr>
            <p:ph idx="1"/>
          </p:nvPr>
        </p:nvSpPr>
        <p:spPr>
          <a:xfrm>
            <a:off x="1524000" y="1600200"/>
            <a:ext cx="7086600" cy="4343400"/>
          </a:xfrm>
        </p:spPr>
        <p:txBody>
          <a:bodyPr/>
          <a:lstStyle/>
          <a:p>
            <a:pPr lvl="1"/>
            <a:r>
              <a:rPr lang="en-US" dirty="0" smtClean="0"/>
              <a:t>Create </a:t>
            </a:r>
            <a:r>
              <a:rPr lang="en-US" dirty="0"/>
              <a:t>opportunity for more inventory that meets buyer needs (Agents)</a:t>
            </a:r>
            <a:endParaRPr lang="en-US" sz="2200" dirty="0"/>
          </a:p>
          <a:p>
            <a:pPr lvl="1"/>
            <a:r>
              <a:rPr lang="en-US" dirty="0"/>
              <a:t>Get the home you want without moving</a:t>
            </a:r>
            <a:endParaRPr lang="en-US" sz="2200" dirty="0"/>
          </a:p>
          <a:p>
            <a:pPr lvl="1"/>
            <a:r>
              <a:rPr lang="en-US" dirty="0"/>
              <a:t>Remediate structural issues</a:t>
            </a:r>
            <a:endParaRPr lang="en-US" sz="2200" dirty="0"/>
          </a:p>
          <a:p>
            <a:pPr lvl="1"/>
            <a:r>
              <a:rPr lang="en-US" dirty="0"/>
              <a:t>Reconfigure a room, a floor, or your entire home</a:t>
            </a:r>
            <a:endParaRPr lang="en-US" sz="2200" dirty="0"/>
          </a:p>
          <a:p>
            <a:pPr lvl="1"/>
            <a:r>
              <a:rPr lang="en-US" dirty="0"/>
              <a:t>Create a vision for a house before you sell</a:t>
            </a:r>
            <a:endParaRPr lang="en-US" sz="2200" dirty="0"/>
          </a:p>
          <a:p>
            <a:pPr lvl="1"/>
            <a:r>
              <a:rPr lang="en-US" dirty="0"/>
              <a:t>Make a house reach its full potential by designing it to the highest and best use</a:t>
            </a:r>
            <a:endParaRPr lang="en-US" sz="2200" dirty="0"/>
          </a:p>
          <a:p>
            <a:endParaRPr lang="en-US" dirty="0"/>
          </a:p>
        </p:txBody>
      </p:sp>
    </p:spTree>
    <p:extLst>
      <p:ext uri="{BB962C8B-B14F-4D97-AF65-F5344CB8AC3E}">
        <p14:creationId xmlns:p14="http://schemas.microsoft.com/office/powerpoint/2010/main" val="94355121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DESIGN LEVELS</a:t>
            </a:r>
            <a:r>
              <a:rPr lang="en-US" dirty="0" smtClean="0"/>
              <a:t/>
            </a:r>
            <a:br>
              <a:rPr lang="en-US" dirty="0" smtClean="0"/>
            </a:br>
            <a:endParaRPr lang="en-US" sz="3200" b="0" i="1" dirty="0"/>
          </a:p>
        </p:txBody>
      </p:sp>
      <p:sp>
        <p:nvSpPr>
          <p:cNvPr id="3" name="Content Placeholder 2"/>
          <p:cNvSpPr>
            <a:spLocks noGrp="1"/>
          </p:cNvSpPr>
          <p:nvPr>
            <p:ph idx="1"/>
          </p:nvPr>
        </p:nvSpPr>
        <p:spPr>
          <a:xfrm>
            <a:off x="1524000" y="1600200"/>
            <a:ext cx="7086600" cy="4343400"/>
          </a:xfrm>
        </p:spPr>
        <p:txBody>
          <a:bodyPr/>
          <a:lstStyle/>
          <a:p>
            <a:pPr lvl="1"/>
            <a:r>
              <a:rPr lang="en-US" dirty="0"/>
              <a:t>Schematic Design</a:t>
            </a:r>
            <a:endParaRPr lang="en-US" sz="2200" dirty="0"/>
          </a:p>
          <a:p>
            <a:pPr lvl="1"/>
            <a:r>
              <a:rPr lang="en-US" dirty="0"/>
              <a:t>Design Development</a:t>
            </a:r>
            <a:endParaRPr lang="en-US" sz="2200" dirty="0"/>
          </a:p>
          <a:p>
            <a:pPr lvl="1"/>
            <a:r>
              <a:rPr lang="en-US" dirty="0"/>
              <a:t>Finish Selections</a:t>
            </a:r>
            <a:endParaRPr lang="en-US" sz="2200" dirty="0"/>
          </a:p>
          <a:p>
            <a:pPr lvl="1"/>
            <a:r>
              <a:rPr lang="en-US" dirty="0"/>
              <a:t>Permitting</a:t>
            </a:r>
            <a:endParaRPr lang="en-US" sz="2200" dirty="0"/>
          </a:p>
          <a:p>
            <a:pPr lvl="1"/>
            <a:r>
              <a:rPr lang="en-US" dirty="0"/>
              <a:t>Construction Documents</a:t>
            </a:r>
            <a:endParaRPr lang="en-US" sz="2200" dirty="0"/>
          </a:p>
          <a:p>
            <a:endParaRPr lang="en-US" dirty="0"/>
          </a:p>
        </p:txBody>
      </p:sp>
    </p:spTree>
    <p:extLst>
      <p:ext uri="{BB962C8B-B14F-4D97-AF65-F5344CB8AC3E}">
        <p14:creationId xmlns:p14="http://schemas.microsoft.com/office/powerpoint/2010/main" val="361499910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Schematic Design</a:t>
            </a:r>
            <a:r>
              <a:rPr lang="en-US" dirty="0" smtClean="0"/>
              <a:t/>
            </a:r>
            <a:br>
              <a:rPr lang="en-US" dirty="0" smtClean="0"/>
            </a:br>
            <a:endParaRPr lang="en-US" sz="3200" b="0" i="1" dirty="0"/>
          </a:p>
        </p:txBody>
      </p:sp>
      <p:pic>
        <p:nvPicPr>
          <p:cNvPr id="5" name="Picture 4"/>
          <p:cNvPicPr>
            <a:picLocks noChangeAspect="1"/>
          </p:cNvPicPr>
          <p:nvPr/>
        </p:nvPicPr>
        <p:blipFill>
          <a:blip r:embed="rId2"/>
          <a:stretch>
            <a:fillRect/>
          </a:stretch>
        </p:blipFill>
        <p:spPr>
          <a:xfrm>
            <a:off x="654261" y="1828800"/>
            <a:ext cx="3262594" cy="4674446"/>
          </a:xfrm>
          <a:prstGeom prst="rect">
            <a:avLst/>
          </a:prstGeom>
        </p:spPr>
      </p:pic>
      <p:pic>
        <p:nvPicPr>
          <p:cNvPr id="6" name="Picture 5"/>
          <p:cNvPicPr>
            <a:picLocks noChangeAspect="1"/>
          </p:cNvPicPr>
          <p:nvPr/>
        </p:nvPicPr>
        <p:blipFill>
          <a:blip r:embed="rId3"/>
          <a:stretch>
            <a:fillRect/>
          </a:stretch>
        </p:blipFill>
        <p:spPr>
          <a:xfrm>
            <a:off x="4419600" y="1828800"/>
            <a:ext cx="3683802" cy="4674446"/>
          </a:xfrm>
          <a:prstGeom prst="rect">
            <a:avLst/>
          </a:prstGeom>
        </p:spPr>
      </p:pic>
    </p:spTree>
    <p:extLst>
      <p:ext uri="{BB962C8B-B14F-4D97-AF65-F5344CB8AC3E}">
        <p14:creationId xmlns:p14="http://schemas.microsoft.com/office/powerpoint/2010/main" val="207374105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Schematic Design</a:t>
            </a:r>
            <a:r>
              <a:rPr lang="en-US" dirty="0" smtClean="0"/>
              <a:t/>
            </a:r>
            <a:br>
              <a:rPr lang="en-US" dirty="0" smtClean="0"/>
            </a:br>
            <a:endParaRPr lang="en-US" sz="3200" b="0" i="1" dirty="0"/>
          </a:p>
        </p:txBody>
      </p:sp>
      <p:pic>
        <p:nvPicPr>
          <p:cNvPr id="3" name="Picture 2"/>
          <p:cNvPicPr>
            <a:picLocks noChangeAspect="1"/>
          </p:cNvPicPr>
          <p:nvPr/>
        </p:nvPicPr>
        <p:blipFill>
          <a:blip r:embed="rId2"/>
          <a:stretch>
            <a:fillRect/>
          </a:stretch>
        </p:blipFill>
        <p:spPr>
          <a:xfrm>
            <a:off x="4419600" y="2286000"/>
            <a:ext cx="4324908" cy="3606453"/>
          </a:xfrm>
          <a:prstGeom prst="rect">
            <a:avLst/>
          </a:prstGeom>
        </p:spPr>
      </p:pic>
      <p:pic>
        <p:nvPicPr>
          <p:cNvPr id="6" name="Picture 5"/>
          <p:cNvPicPr>
            <a:picLocks noChangeAspect="1"/>
          </p:cNvPicPr>
          <p:nvPr/>
        </p:nvPicPr>
        <p:blipFill rotWithShape="1">
          <a:blip r:embed="rId3"/>
          <a:srcRect l="8237"/>
          <a:stretch/>
        </p:blipFill>
        <p:spPr>
          <a:xfrm>
            <a:off x="304800" y="2286000"/>
            <a:ext cx="3810000" cy="3606453"/>
          </a:xfrm>
          <a:prstGeom prst="rect">
            <a:avLst/>
          </a:prstGeom>
        </p:spPr>
      </p:pic>
    </p:spTree>
    <p:extLst>
      <p:ext uri="{BB962C8B-B14F-4D97-AF65-F5344CB8AC3E}">
        <p14:creationId xmlns:p14="http://schemas.microsoft.com/office/powerpoint/2010/main" val="298182608"/>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BRANCHTO" val="262"/>
  <p:tag name="HOTSPOTTYPE" val="DefinedInNavigator"/>
  <p:tag name="DEFINEDINNAVIGATOR" val="True"/>
</p:tagLst>
</file>

<file path=ppt/theme/theme1.xml><?xml version="1.0" encoding="utf-8"?>
<a:theme xmlns:a="http://schemas.openxmlformats.org/drawingml/2006/main" name="Presentation for strategy recommendation">
  <a:themeElements>
    <a:clrScheme name="Office Theme 1">
      <a:dk1>
        <a:srgbClr val="009999"/>
      </a:dk1>
      <a:lt1>
        <a:srgbClr val="FFFFFF"/>
      </a:lt1>
      <a:dk2>
        <a:srgbClr val="000066"/>
      </a:dk2>
      <a:lt2>
        <a:srgbClr val="339966"/>
      </a:lt2>
      <a:accent1>
        <a:srgbClr val="00CC99"/>
      </a:accent1>
      <a:accent2>
        <a:srgbClr val="0099CC"/>
      </a:accent2>
      <a:accent3>
        <a:srgbClr val="AAAAB8"/>
      </a:accent3>
      <a:accent4>
        <a:srgbClr val="DADADA"/>
      </a:accent4>
      <a:accent5>
        <a:srgbClr val="AAE2CA"/>
      </a:accent5>
      <a:accent6>
        <a:srgbClr val="008AB9"/>
      </a:accent6>
      <a:hlink>
        <a:srgbClr val="336699"/>
      </a:hlink>
      <a:folHlink>
        <a:srgbClr val="B2B2B2"/>
      </a:folHlink>
    </a:clrScheme>
    <a:fontScheme name="Office Them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9999"/>
        </a:dk1>
        <a:lt1>
          <a:srgbClr val="FFFFFF"/>
        </a:lt1>
        <a:dk2>
          <a:srgbClr val="000066"/>
        </a:dk2>
        <a:lt2>
          <a:srgbClr val="339966"/>
        </a:lt2>
        <a:accent1>
          <a:srgbClr val="00CC99"/>
        </a:accent1>
        <a:accent2>
          <a:srgbClr val="0099CC"/>
        </a:accent2>
        <a:accent3>
          <a:srgbClr val="AAAAB8"/>
        </a:accent3>
        <a:accent4>
          <a:srgbClr val="DADADA"/>
        </a:accent4>
        <a:accent5>
          <a:srgbClr val="AAE2CA"/>
        </a:accent5>
        <a:accent6>
          <a:srgbClr val="008AB9"/>
        </a:accent6>
        <a:hlink>
          <a:srgbClr val="336699"/>
        </a:hlink>
        <a:folHlink>
          <a:srgbClr val="B2B2B2"/>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9900"/>
        </a:dk2>
        <a:lt2>
          <a:srgbClr val="CC0000"/>
        </a:lt2>
        <a:accent1>
          <a:srgbClr val="CCCC00"/>
        </a:accent1>
        <a:accent2>
          <a:srgbClr val="3333CC"/>
        </a:accent2>
        <a:accent3>
          <a:srgbClr val="FFFFFF"/>
        </a:accent3>
        <a:accent4>
          <a:srgbClr val="000000"/>
        </a:accent4>
        <a:accent5>
          <a:srgbClr val="E2E2AA"/>
        </a:accent5>
        <a:accent6>
          <a:srgbClr val="2D2DB9"/>
        </a:accent6>
        <a:hlink>
          <a:srgbClr val="000000"/>
        </a:hlink>
        <a:folHlink>
          <a:srgbClr val="80808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333399"/>
        </a:dk1>
        <a:lt1>
          <a:srgbClr val="FFFFCC"/>
        </a:lt1>
        <a:dk2>
          <a:srgbClr val="000000"/>
        </a:dk2>
        <a:lt2>
          <a:srgbClr val="0000FF"/>
        </a:lt2>
        <a:accent1>
          <a:srgbClr val="800000"/>
        </a:accent1>
        <a:accent2>
          <a:srgbClr val="3366CC"/>
        </a:accent2>
        <a:accent3>
          <a:srgbClr val="AAAAAA"/>
        </a:accent3>
        <a:accent4>
          <a:srgbClr val="DADAAE"/>
        </a:accent4>
        <a:accent5>
          <a:srgbClr val="C0AAAA"/>
        </a:accent5>
        <a:accent6>
          <a:srgbClr val="2D5CB9"/>
        </a:accent6>
        <a:hlink>
          <a:srgbClr val="FFFFFF"/>
        </a:hlink>
        <a:folHlink>
          <a:srgbClr val="B2B2B2"/>
        </a:folHlink>
      </a:clrScheme>
      <a:clrMap bg1="dk2" tx1="lt1" bg2="dk1" tx2="lt2" accent1="accent1" accent2="accent2" accent3="accent3" accent4="accent4" accent5="accent5" accent6="accent6" hlink="hlink" folHlink="folHlink"/>
    </a:extraClrScheme>
    <a:extraClrScheme>
      <a:clrScheme name="Office Theme 5">
        <a:dk1>
          <a:srgbClr val="CC3300"/>
        </a:dk1>
        <a:lt1>
          <a:srgbClr val="FFFFCC"/>
        </a:lt1>
        <a:dk2>
          <a:srgbClr val="000000"/>
        </a:dk2>
        <a:lt2>
          <a:srgbClr val="CC6600"/>
        </a:lt2>
        <a:accent1>
          <a:srgbClr val="993300"/>
        </a:accent1>
        <a:accent2>
          <a:srgbClr val="808000"/>
        </a:accent2>
        <a:accent3>
          <a:srgbClr val="AAAAAA"/>
        </a:accent3>
        <a:accent4>
          <a:srgbClr val="DADAAE"/>
        </a:accent4>
        <a:accent5>
          <a:srgbClr val="CAADAA"/>
        </a:accent5>
        <a:accent6>
          <a:srgbClr val="7373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Office Theme 6">
        <a:dk1>
          <a:srgbClr val="66CCFF"/>
        </a:dk1>
        <a:lt1>
          <a:srgbClr val="CCECFF"/>
        </a:lt1>
        <a:dk2>
          <a:srgbClr val="000000"/>
        </a:dk2>
        <a:lt2>
          <a:srgbClr val="9999FF"/>
        </a:lt2>
        <a:accent1>
          <a:srgbClr val="FFFFFF"/>
        </a:accent1>
        <a:accent2>
          <a:srgbClr val="99CCFF"/>
        </a:accent2>
        <a:accent3>
          <a:srgbClr val="AAAAAA"/>
        </a:accent3>
        <a:accent4>
          <a:srgbClr val="AEC9DA"/>
        </a:accent4>
        <a:accent5>
          <a:srgbClr val="FFFFFF"/>
        </a:accent5>
        <a:accent6>
          <a:srgbClr val="8AB9E7"/>
        </a:accent6>
        <a:hlink>
          <a:srgbClr val="CCECFF"/>
        </a:hlink>
        <a:folHlink>
          <a:srgbClr val="B2B2B2"/>
        </a:folHlink>
      </a:clrScheme>
      <a:clrMap bg1="dk2" tx1="lt1" bg2="dk1" tx2="lt2" accent1="accent1" accent2="accent2" accent3="accent3" accent4="accent4" accent5="accent5" accent6="accent6" hlink="hlink" folHlink="folHlink"/>
    </a:extraClrScheme>
    <a:extraClrScheme>
      <a:clrScheme name="Office Theme 7">
        <a:dk1>
          <a:srgbClr val="993366"/>
        </a:dk1>
        <a:lt1>
          <a:srgbClr val="FFFFCC"/>
        </a:lt1>
        <a:dk2>
          <a:srgbClr val="333399"/>
        </a:dk2>
        <a:lt2>
          <a:srgbClr val="0066FF"/>
        </a:lt2>
        <a:accent1>
          <a:srgbClr val="6600FF"/>
        </a:accent1>
        <a:accent2>
          <a:srgbClr val="0099CC"/>
        </a:accent2>
        <a:accent3>
          <a:srgbClr val="ADADCA"/>
        </a:accent3>
        <a:accent4>
          <a:srgbClr val="DADAAE"/>
        </a:accent4>
        <a:accent5>
          <a:srgbClr val="B8AAFF"/>
        </a:accent5>
        <a:accent6>
          <a:srgbClr val="008AB9"/>
        </a:accent6>
        <a:hlink>
          <a:srgbClr val="66FFFF"/>
        </a:hlink>
        <a:folHlink>
          <a:srgbClr val="B2B2B2"/>
        </a:folHlink>
      </a:clrScheme>
      <a:clrMap bg1="dk2" tx1="lt1" bg2="dk1" tx2="lt2" accent1="accent1" accent2="accent2" accent3="accent3" accent4="accent4" accent5="accent5" accent6="accent6" hlink="hlink" folHlink="folHlink"/>
    </a:extraClrScheme>
    <a:extraClrScheme>
      <a:clrScheme name="Office Theme 8">
        <a:dk1>
          <a:srgbClr val="993366"/>
        </a:dk1>
        <a:lt1>
          <a:srgbClr val="EAEAEA"/>
        </a:lt1>
        <a:dk2>
          <a:srgbClr val="660066"/>
        </a:dk2>
        <a:lt2>
          <a:srgbClr val="CC0000"/>
        </a:lt2>
        <a:accent1>
          <a:srgbClr val="A50021"/>
        </a:accent1>
        <a:accent2>
          <a:srgbClr val="660033"/>
        </a:accent2>
        <a:accent3>
          <a:srgbClr val="B8AAB8"/>
        </a:accent3>
        <a:accent4>
          <a:srgbClr val="C8C8C8"/>
        </a:accent4>
        <a:accent5>
          <a:srgbClr val="CFAAAB"/>
        </a:accent5>
        <a:accent6>
          <a:srgbClr val="5C00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 for strategy recommendation</Template>
  <TotalTime>992</TotalTime>
  <Words>912</Words>
  <Application>Microsoft Office PowerPoint</Application>
  <PresentationFormat>On-screen Show (4:3)</PresentationFormat>
  <Paragraphs>146</Paragraphs>
  <Slides>37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Arial Narrow</vt:lpstr>
      <vt:lpstr>Times New Roman</vt:lpstr>
      <vt:lpstr>Wingdings</vt:lpstr>
      <vt:lpstr>Presentation for strategy recommendation</vt:lpstr>
      <vt:lpstr>HOME DESIGN: 5 SECRETS TO GETTING THE HOME YOU WANT</vt:lpstr>
      <vt:lpstr>TEACHER QUALIFICATIONS </vt:lpstr>
      <vt:lpstr>PURPOSE </vt:lpstr>
      <vt:lpstr>PURPOSE </vt:lpstr>
      <vt:lpstr>OVERVIEW </vt:lpstr>
      <vt:lpstr>WHAT CAN DESIGN OFFER YOU? </vt:lpstr>
      <vt:lpstr>DESIGN LEVELS </vt:lpstr>
      <vt:lpstr>Schematic Design </vt:lpstr>
      <vt:lpstr>Schematic Design </vt:lpstr>
      <vt:lpstr>Design Development </vt:lpstr>
      <vt:lpstr>Finish Selections </vt:lpstr>
      <vt:lpstr>SOLVING YOUR SPACE </vt:lpstr>
      <vt:lpstr>Case Study: Larger Kitchen </vt:lpstr>
      <vt:lpstr>Case Study: Larger Kitchen </vt:lpstr>
      <vt:lpstr>Case Study: Larger Kitchen </vt:lpstr>
      <vt:lpstr>Case Study: Larger Kitchen </vt:lpstr>
      <vt:lpstr>Case Study: Larger Kitchen </vt:lpstr>
      <vt:lpstr>Case Study: Larger Kitchen </vt:lpstr>
      <vt:lpstr>PERSONALIZING YOUR SPACE </vt:lpstr>
      <vt:lpstr>Story Boards </vt:lpstr>
      <vt:lpstr>Story Boards </vt:lpstr>
      <vt:lpstr>CURRENT DESIGN TRENDS </vt:lpstr>
      <vt:lpstr>Popular Cabinet Styles</vt:lpstr>
      <vt:lpstr>Popular Cabinet Styles</vt:lpstr>
      <vt:lpstr>Popular Cabinet Styles</vt:lpstr>
      <vt:lpstr>Popular Cabinet Styles</vt:lpstr>
      <vt:lpstr>Popular Cabinet Styles</vt:lpstr>
      <vt:lpstr>Countertops</vt:lpstr>
      <vt:lpstr>Quartz Trends</vt:lpstr>
      <vt:lpstr>Technology</vt:lpstr>
      <vt:lpstr>General Trends</vt:lpstr>
      <vt:lpstr>General Trends</vt:lpstr>
      <vt:lpstr>General Trends</vt:lpstr>
      <vt:lpstr>General Trends</vt:lpstr>
      <vt:lpstr>ESTIMATING COSTS </vt:lpstr>
      <vt:lpstr>BUILD IT OR BUY IT </vt:lpstr>
      <vt:lpstr>SUMMARY </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Moore Construction Group LLC</dc:title>
  <dc:creator>Nate</dc:creator>
  <cp:lastModifiedBy>Nate Moore</cp:lastModifiedBy>
  <cp:revision>91</cp:revision>
  <cp:lastPrinted>1601-01-01T00:00:00Z</cp:lastPrinted>
  <dcterms:created xsi:type="dcterms:W3CDTF">2010-10-20T15:36:23Z</dcterms:created>
  <dcterms:modified xsi:type="dcterms:W3CDTF">2018-02-27T16:50:28Z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TC010184381033</vt:lpwstr>
  </property>
</Properties>
</file>